
<file path=[Content_Types].xml><?xml version="1.0" encoding="utf-8"?>
<Types xmlns="http://schemas.openxmlformats.org/package/2006/content-types">
  <Default Extension="bin" ContentType="application/vnd.ms-office.activeX"/>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1" r:id="rId1"/>
  </p:sldMasterIdLst>
  <p:sldIdLst>
    <p:sldId id="344" r:id="rId2"/>
    <p:sldId id="256" r:id="rId3"/>
    <p:sldId id="292" r:id="rId4"/>
    <p:sldId id="274" r:id="rId5"/>
    <p:sldId id="318" r:id="rId6"/>
    <p:sldId id="278" r:id="rId7"/>
    <p:sldId id="342" r:id="rId8"/>
    <p:sldId id="340" r:id="rId9"/>
    <p:sldId id="343" r:id="rId10"/>
    <p:sldId id="338" r:id="rId11"/>
    <p:sldId id="335" r:id="rId12"/>
    <p:sldId id="336" r:id="rId13"/>
    <p:sldId id="339" r:id="rId14"/>
    <p:sldId id="332" r:id="rId15"/>
    <p:sldId id="330" r:id="rId16"/>
    <p:sldId id="34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A39D"/>
    <a:srgbClr val="2E2B21"/>
    <a:srgbClr val="FF5050"/>
    <a:srgbClr val="40404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39" autoAdjust="0"/>
    <p:restoredTop sz="94660"/>
  </p:normalViewPr>
  <p:slideViewPr>
    <p:cSldViewPr snapToGrid="0">
      <p:cViewPr>
        <p:scale>
          <a:sx n="65" d="100"/>
          <a:sy n="65" d="100"/>
        </p:scale>
        <p:origin x="692" y="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5512D116-5CC6-11CF-8D67-00AA00BDCE1D}" ax:persistence="persistStream" r:id="rId1"/>
</file>

<file path=ppt/diagrams/_rels/data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CEB4DF11-7E93-443D-BBF6-7B303550BAB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C25F2E1-AB75-4C31-AC9D-2DBF11D7BD4A}">
      <dgm:prSet/>
      <dgm:spPr/>
      <dgm:t>
        <a:bodyPr/>
        <a:lstStyle/>
        <a:p>
          <a:pPr>
            <a:lnSpc>
              <a:spcPct val="100000"/>
            </a:lnSpc>
          </a:pPr>
          <a:r>
            <a:rPr lang="nl-NL" dirty="0"/>
            <a:t>30 meest belangrijke rechten van ieder mens op politiek, economisch en sociaal niveau.</a:t>
          </a:r>
          <a:endParaRPr lang="en-US" dirty="0"/>
        </a:p>
      </dgm:t>
    </dgm:pt>
    <dgm:pt modelId="{DFB8291B-5A36-44E0-AEB2-C68203E456B9}" type="parTrans" cxnId="{A4AFEB88-5D81-4DF9-8453-E59BF241CAA6}">
      <dgm:prSet/>
      <dgm:spPr/>
      <dgm:t>
        <a:bodyPr/>
        <a:lstStyle/>
        <a:p>
          <a:endParaRPr lang="en-US"/>
        </a:p>
      </dgm:t>
    </dgm:pt>
    <dgm:pt modelId="{BF917983-1243-47F3-8C2C-6E38F46B8E55}" type="sibTrans" cxnId="{A4AFEB88-5D81-4DF9-8453-E59BF241CAA6}">
      <dgm:prSet/>
      <dgm:spPr/>
      <dgm:t>
        <a:bodyPr/>
        <a:lstStyle/>
        <a:p>
          <a:endParaRPr lang="en-US"/>
        </a:p>
      </dgm:t>
    </dgm:pt>
    <dgm:pt modelId="{8703D875-5C3D-49D1-99A0-2A0EFA7A74C2}">
      <dgm:prSet/>
      <dgm:spPr/>
      <dgm:t>
        <a:bodyPr/>
        <a:lstStyle/>
        <a:p>
          <a:pPr>
            <a:lnSpc>
              <a:spcPct val="100000"/>
            </a:lnSpc>
          </a:pPr>
          <a:endParaRPr lang="en-US" dirty="0"/>
        </a:p>
      </dgm:t>
    </dgm:pt>
    <dgm:pt modelId="{76643527-92F7-4ED4-82FA-A384FAAEDC2F}" type="parTrans" cxnId="{3CEB3C4C-C040-4085-A555-46FB55BE0DB6}">
      <dgm:prSet/>
      <dgm:spPr/>
      <dgm:t>
        <a:bodyPr/>
        <a:lstStyle/>
        <a:p>
          <a:endParaRPr lang="en-US"/>
        </a:p>
      </dgm:t>
    </dgm:pt>
    <dgm:pt modelId="{A3586719-3ABC-48B4-AEF8-1C560E142ED1}" type="sibTrans" cxnId="{3CEB3C4C-C040-4085-A555-46FB55BE0DB6}">
      <dgm:prSet/>
      <dgm:spPr/>
      <dgm:t>
        <a:bodyPr/>
        <a:lstStyle/>
        <a:p>
          <a:endParaRPr lang="en-US"/>
        </a:p>
      </dgm:t>
    </dgm:pt>
    <dgm:pt modelId="{483F4594-3BCD-4AF8-BAB5-2C2D3B916291}">
      <dgm:prSet/>
      <dgm:spPr/>
      <dgm:t>
        <a:bodyPr/>
        <a:lstStyle/>
        <a:p>
          <a:pPr>
            <a:lnSpc>
              <a:spcPct val="100000"/>
            </a:lnSpc>
          </a:pPr>
          <a:r>
            <a:rPr lang="nl-NL" dirty="0">
              <a:solidFill>
                <a:srgbClr val="95A39D"/>
              </a:solidFill>
            </a:rPr>
            <a:t>n</a:t>
          </a:r>
          <a:endParaRPr lang="en-US" dirty="0">
            <a:solidFill>
              <a:srgbClr val="95A39D"/>
            </a:solidFill>
          </a:endParaRPr>
        </a:p>
      </dgm:t>
    </dgm:pt>
    <dgm:pt modelId="{7FB2A88D-4F85-4116-902A-4678B1DC0066}" type="parTrans" cxnId="{9E7415B1-DD27-4484-90D9-4764662778A5}">
      <dgm:prSet/>
      <dgm:spPr/>
      <dgm:t>
        <a:bodyPr/>
        <a:lstStyle/>
        <a:p>
          <a:endParaRPr lang="en-US"/>
        </a:p>
      </dgm:t>
    </dgm:pt>
    <dgm:pt modelId="{D9621AE7-6ED1-4924-ABE0-EB3F471201F0}" type="sibTrans" cxnId="{9E7415B1-DD27-4484-90D9-4764662778A5}">
      <dgm:prSet/>
      <dgm:spPr/>
      <dgm:t>
        <a:bodyPr/>
        <a:lstStyle/>
        <a:p>
          <a:endParaRPr lang="en-US"/>
        </a:p>
      </dgm:t>
    </dgm:pt>
    <dgm:pt modelId="{20A4A320-C224-4702-A275-0889EF329661}">
      <dgm:prSet/>
      <dgm:spPr/>
      <dgm:t>
        <a:bodyPr/>
        <a:lstStyle/>
        <a:p>
          <a:pPr>
            <a:lnSpc>
              <a:spcPct val="100000"/>
            </a:lnSpc>
          </a:pPr>
          <a:r>
            <a:rPr lang="nl-NL" dirty="0">
              <a:solidFill>
                <a:srgbClr val="2E2B21"/>
              </a:solidFill>
            </a:rPr>
            <a:t>`.</a:t>
          </a:r>
          <a:endParaRPr lang="en-US" dirty="0">
            <a:solidFill>
              <a:srgbClr val="2E2B21"/>
            </a:solidFill>
          </a:endParaRPr>
        </a:p>
      </dgm:t>
    </dgm:pt>
    <dgm:pt modelId="{209E754E-5982-46F2-8A1B-3AA5B571AA8D}" type="sibTrans" cxnId="{1DD00714-79AE-4B08-81EA-E9356F8F6408}">
      <dgm:prSet/>
      <dgm:spPr/>
      <dgm:t>
        <a:bodyPr/>
        <a:lstStyle/>
        <a:p>
          <a:endParaRPr lang="en-US"/>
        </a:p>
      </dgm:t>
    </dgm:pt>
    <dgm:pt modelId="{BC0FDC68-DC81-40E3-9FBE-359B1B95E7C7}" type="parTrans" cxnId="{1DD00714-79AE-4B08-81EA-E9356F8F6408}">
      <dgm:prSet/>
      <dgm:spPr/>
      <dgm:t>
        <a:bodyPr/>
        <a:lstStyle/>
        <a:p>
          <a:endParaRPr lang="en-US"/>
        </a:p>
      </dgm:t>
    </dgm:pt>
    <dgm:pt modelId="{0B57AA03-8AB5-431E-A06D-B67F26C5C740}" type="pres">
      <dgm:prSet presAssocID="{CEB4DF11-7E93-443D-BBF6-7B303550BAB5}" presName="root" presStyleCnt="0">
        <dgm:presLayoutVars>
          <dgm:dir/>
          <dgm:resizeHandles val="exact"/>
        </dgm:presLayoutVars>
      </dgm:prSet>
      <dgm:spPr/>
    </dgm:pt>
    <dgm:pt modelId="{12BDF517-2F14-4DA2-989C-1E69AD46F5E9}" type="pres">
      <dgm:prSet presAssocID="{2C25F2E1-AB75-4C31-AC9D-2DBF11D7BD4A}" presName="compNode" presStyleCnt="0"/>
      <dgm:spPr/>
    </dgm:pt>
    <dgm:pt modelId="{96E101C4-68D2-4E71-B4D9-0F5C0AA56D09}" type="pres">
      <dgm:prSet presAssocID="{2C25F2E1-AB75-4C31-AC9D-2DBF11D7BD4A}" presName="bgRect" presStyleLbl="bgShp" presStyleIdx="0" presStyleCnt="3"/>
      <dgm:spPr/>
    </dgm:pt>
    <dgm:pt modelId="{AD84FD7A-F678-406E-BEC0-ABE4F2D3C836}" type="pres">
      <dgm:prSet presAssocID="{2C25F2E1-AB75-4C31-AC9D-2DBF11D7BD4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cales of Justice"/>
        </a:ext>
      </dgm:extLst>
    </dgm:pt>
    <dgm:pt modelId="{96C0D6F0-9CEC-4673-BF66-6DE0E0B31A1E}" type="pres">
      <dgm:prSet presAssocID="{2C25F2E1-AB75-4C31-AC9D-2DBF11D7BD4A}" presName="spaceRect" presStyleCnt="0"/>
      <dgm:spPr/>
    </dgm:pt>
    <dgm:pt modelId="{8FBCD811-D312-4470-9073-010ABA060908}" type="pres">
      <dgm:prSet presAssocID="{2C25F2E1-AB75-4C31-AC9D-2DBF11D7BD4A}" presName="parTx" presStyleLbl="revTx" presStyleIdx="0" presStyleCnt="4">
        <dgm:presLayoutVars>
          <dgm:chMax val="0"/>
          <dgm:chPref val="0"/>
        </dgm:presLayoutVars>
      </dgm:prSet>
      <dgm:spPr/>
    </dgm:pt>
    <dgm:pt modelId="{B2C02472-7558-4414-A853-486AF6BF67AC}" type="pres">
      <dgm:prSet presAssocID="{BF917983-1243-47F3-8C2C-6E38F46B8E55}" presName="sibTrans" presStyleCnt="0"/>
      <dgm:spPr/>
    </dgm:pt>
    <dgm:pt modelId="{222F47E2-B207-40E0-9791-7D24C5C26765}" type="pres">
      <dgm:prSet presAssocID="{20A4A320-C224-4702-A275-0889EF329661}" presName="compNode" presStyleCnt="0"/>
      <dgm:spPr/>
    </dgm:pt>
    <dgm:pt modelId="{73F5301B-3D78-4C30-A297-22A975951FF0}" type="pres">
      <dgm:prSet presAssocID="{20A4A320-C224-4702-A275-0889EF329661}" presName="bgRect" presStyleLbl="bgShp" presStyleIdx="1" presStyleCnt="3" custLinFactNeighborX="15025" custLinFactNeighborY="1043"/>
      <dgm:spPr/>
    </dgm:pt>
    <dgm:pt modelId="{22890933-C508-4A89-8530-2665463B0252}" type="pres">
      <dgm:prSet presAssocID="{20A4A320-C224-4702-A275-0889EF32966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eprechaun Hat"/>
        </a:ext>
      </dgm:extLst>
    </dgm:pt>
    <dgm:pt modelId="{E39BED85-01E5-4728-9F0A-F64EBCDC2EEF}" type="pres">
      <dgm:prSet presAssocID="{20A4A320-C224-4702-A275-0889EF329661}" presName="spaceRect" presStyleCnt="0"/>
      <dgm:spPr/>
    </dgm:pt>
    <dgm:pt modelId="{7CC3D281-83CB-4891-A742-C7C5A7CA48B5}" type="pres">
      <dgm:prSet presAssocID="{20A4A320-C224-4702-A275-0889EF329661}" presName="parTx" presStyleLbl="revTx" presStyleIdx="1" presStyleCnt="4" custScaleX="160520" custScaleY="109180">
        <dgm:presLayoutVars>
          <dgm:chMax val="0"/>
          <dgm:chPref val="0"/>
        </dgm:presLayoutVars>
      </dgm:prSet>
      <dgm:spPr/>
    </dgm:pt>
    <dgm:pt modelId="{FE03CCD8-5CDE-45B6-B1AB-3005BC91962C}" type="pres">
      <dgm:prSet presAssocID="{20A4A320-C224-4702-A275-0889EF329661}" presName="desTx" presStyleLbl="revTx" presStyleIdx="2" presStyleCnt="4">
        <dgm:presLayoutVars/>
      </dgm:prSet>
      <dgm:spPr/>
    </dgm:pt>
    <dgm:pt modelId="{41A4FCCC-18B2-4112-9B2F-23E750517629}" type="pres">
      <dgm:prSet presAssocID="{209E754E-5982-46F2-8A1B-3AA5B571AA8D}" presName="sibTrans" presStyleCnt="0"/>
      <dgm:spPr/>
    </dgm:pt>
    <dgm:pt modelId="{698EC722-08FE-4F07-94A3-9661CA80EAE0}" type="pres">
      <dgm:prSet presAssocID="{483F4594-3BCD-4AF8-BAB5-2C2D3B916291}" presName="compNode" presStyleCnt="0"/>
      <dgm:spPr/>
    </dgm:pt>
    <dgm:pt modelId="{A4FA2BED-C516-40A9-8B61-BF1A44F9E802}" type="pres">
      <dgm:prSet presAssocID="{483F4594-3BCD-4AF8-BAB5-2C2D3B916291}" presName="bgRect" presStyleLbl="bgShp" presStyleIdx="2" presStyleCnt="3"/>
      <dgm:spPr/>
    </dgm:pt>
    <dgm:pt modelId="{E1671600-A891-4201-B858-5419769C9C48}" type="pres">
      <dgm:prSet presAssocID="{483F4594-3BCD-4AF8-BAB5-2C2D3B91629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Venn Diagram"/>
        </a:ext>
      </dgm:extLst>
    </dgm:pt>
    <dgm:pt modelId="{371F2DE5-8A23-4814-8820-CE09B4BA6EA6}" type="pres">
      <dgm:prSet presAssocID="{483F4594-3BCD-4AF8-BAB5-2C2D3B916291}" presName="spaceRect" presStyleCnt="0"/>
      <dgm:spPr/>
    </dgm:pt>
    <dgm:pt modelId="{E30B903A-5D31-44D4-AA71-C8E0CB77AB84}" type="pres">
      <dgm:prSet presAssocID="{483F4594-3BCD-4AF8-BAB5-2C2D3B916291}" presName="parTx" presStyleLbl="revTx" presStyleIdx="3" presStyleCnt="4">
        <dgm:presLayoutVars>
          <dgm:chMax val="0"/>
          <dgm:chPref val="0"/>
        </dgm:presLayoutVars>
      </dgm:prSet>
      <dgm:spPr/>
    </dgm:pt>
  </dgm:ptLst>
  <dgm:cxnLst>
    <dgm:cxn modelId="{1DD00714-79AE-4B08-81EA-E9356F8F6408}" srcId="{CEB4DF11-7E93-443D-BBF6-7B303550BAB5}" destId="{20A4A320-C224-4702-A275-0889EF329661}" srcOrd="1" destOrd="0" parTransId="{BC0FDC68-DC81-40E3-9FBE-359B1B95E7C7}" sibTransId="{209E754E-5982-46F2-8A1B-3AA5B571AA8D}"/>
    <dgm:cxn modelId="{AA78CA22-826A-43AA-BD41-BBD7611250EB}" type="presOf" srcId="{CEB4DF11-7E93-443D-BBF6-7B303550BAB5}" destId="{0B57AA03-8AB5-431E-A06D-B67F26C5C740}" srcOrd="0" destOrd="0" presId="urn:microsoft.com/office/officeart/2018/2/layout/IconVerticalSolidList"/>
    <dgm:cxn modelId="{2D947D61-2CE1-44D0-A9B0-0B50C9738C2E}" type="presOf" srcId="{20A4A320-C224-4702-A275-0889EF329661}" destId="{7CC3D281-83CB-4891-A742-C7C5A7CA48B5}" srcOrd="0" destOrd="0" presId="urn:microsoft.com/office/officeart/2018/2/layout/IconVerticalSolidList"/>
    <dgm:cxn modelId="{30BBD365-3FE8-4682-A1A2-D7F947B015ED}" type="presOf" srcId="{2C25F2E1-AB75-4C31-AC9D-2DBF11D7BD4A}" destId="{8FBCD811-D312-4470-9073-010ABA060908}" srcOrd="0" destOrd="0" presId="urn:microsoft.com/office/officeart/2018/2/layout/IconVerticalSolidList"/>
    <dgm:cxn modelId="{3CEB3C4C-C040-4085-A555-46FB55BE0DB6}" srcId="{20A4A320-C224-4702-A275-0889EF329661}" destId="{8703D875-5C3D-49D1-99A0-2A0EFA7A74C2}" srcOrd="0" destOrd="0" parTransId="{76643527-92F7-4ED4-82FA-A384FAAEDC2F}" sibTransId="{A3586719-3ABC-48B4-AEF8-1C560E142ED1}"/>
    <dgm:cxn modelId="{A4AFEB88-5D81-4DF9-8453-E59BF241CAA6}" srcId="{CEB4DF11-7E93-443D-BBF6-7B303550BAB5}" destId="{2C25F2E1-AB75-4C31-AC9D-2DBF11D7BD4A}" srcOrd="0" destOrd="0" parTransId="{DFB8291B-5A36-44E0-AEB2-C68203E456B9}" sibTransId="{BF917983-1243-47F3-8C2C-6E38F46B8E55}"/>
    <dgm:cxn modelId="{9E7415B1-DD27-4484-90D9-4764662778A5}" srcId="{CEB4DF11-7E93-443D-BBF6-7B303550BAB5}" destId="{483F4594-3BCD-4AF8-BAB5-2C2D3B916291}" srcOrd="2" destOrd="0" parTransId="{7FB2A88D-4F85-4116-902A-4678B1DC0066}" sibTransId="{D9621AE7-6ED1-4924-ABE0-EB3F471201F0}"/>
    <dgm:cxn modelId="{7D327BC0-7C51-4AEC-8225-569406719C77}" type="presOf" srcId="{8703D875-5C3D-49D1-99A0-2A0EFA7A74C2}" destId="{FE03CCD8-5CDE-45B6-B1AB-3005BC91962C}" srcOrd="0" destOrd="0" presId="urn:microsoft.com/office/officeart/2018/2/layout/IconVerticalSolidList"/>
    <dgm:cxn modelId="{EA1BACE7-E5F0-42F6-BAC2-0833B9C3EF68}" type="presOf" srcId="{483F4594-3BCD-4AF8-BAB5-2C2D3B916291}" destId="{E30B903A-5D31-44D4-AA71-C8E0CB77AB84}" srcOrd="0" destOrd="0" presId="urn:microsoft.com/office/officeart/2018/2/layout/IconVerticalSolidList"/>
    <dgm:cxn modelId="{E13F3604-FD8A-4726-82CF-C7A3596FA104}" type="presParOf" srcId="{0B57AA03-8AB5-431E-A06D-B67F26C5C740}" destId="{12BDF517-2F14-4DA2-989C-1E69AD46F5E9}" srcOrd="0" destOrd="0" presId="urn:microsoft.com/office/officeart/2018/2/layout/IconVerticalSolidList"/>
    <dgm:cxn modelId="{3BCA972F-028D-4321-937A-CDCC383AA3B6}" type="presParOf" srcId="{12BDF517-2F14-4DA2-989C-1E69AD46F5E9}" destId="{96E101C4-68D2-4E71-B4D9-0F5C0AA56D09}" srcOrd="0" destOrd="0" presId="urn:microsoft.com/office/officeart/2018/2/layout/IconVerticalSolidList"/>
    <dgm:cxn modelId="{83AA188D-674E-47C7-B183-6387AE14F00C}" type="presParOf" srcId="{12BDF517-2F14-4DA2-989C-1E69AD46F5E9}" destId="{AD84FD7A-F678-406E-BEC0-ABE4F2D3C836}" srcOrd="1" destOrd="0" presId="urn:microsoft.com/office/officeart/2018/2/layout/IconVerticalSolidList"/>
    <dgm:cxn modelId="{3F55C14F-0E73-4E12-852E-32F54FED2F29}" type="presParOf" srcId="{12BDF517-2F14-4DA2-989C-1E69AD46F5E9}" destId="{96C0D6F0-9CEC-4673-BF66-6DE0E0B31A1E}" srcOrd="2" destOrd="0" presId="urn:microsoft.com/office/officeart/2018/2/layout/IconVerticalSolidList"/>
    <dgm:cxn modelId="{3387C70E-CA77-4C94-8379-0C7E286CC7B3}" type="presParOf" srcId="{12BDF517-2F14-4DA2-989C-1E69AD46F5E9}" destId="{8FBCD811-D312-4470-9073-010ABA060908}" srcOrd="3" destOrd="0" presId="urn:microsoft.com/office/officeart/2018/2/layout/IconVerticalSolidList"/>
    <dgm:cxn modelId="{93B90BFD-0190-4C24-A4C6-AE779396A103}" type="presParOf" srcId="{0B57AA03-8AB5-431E-A06D-B67F26C5C740}" destId="{B2C02472-7558-4414-A853-486AF6BF67AC}" srcOrd="1" destOrd="0" presId="urn:microsoft.com/office/officeart/2018/2/layout/IconVerticalSolidList"/>
    <dgm:cxn modelId="{99E27ED5-F975-4410-9B02-296040C900F5}" type="presParOf" srcId="{0B57AA03-8AB5-431E-A06D-B67F26C5C740}" destId="{222F47E2-B207-40E0-9791-7D24C5C26765}" srcOrd="2" destOrd="0" presId="urn:microsoft.com/office/officeart/2018/2/layout/IconVerticalSolidList"/>
    <dgm:cxn modelId="{595625A3-1273-45EA-B3EF-A9B07605C321}" type="presParOf" srcId="{222F47E2-B207-40E0-9791-7D24C5C26765}" destId="{73F5301B-3D78-4C30-A297-22A975951FF0}" srcOrd="0" destOrd="0" presId="urn:microsoft.com/office/officeart/2018/2/layout/IconVerticalSolidList"/>
    <dgm:cxn modelId="{AD54345F-8BCC-44D4-804C-08223BE17140}" type="presParOf" srcId="{222F47E2-B207-40E0-9791-7D24C5C26765}" destId="{22890933-C508-4A89-8530-2665463B0252}" srcOrd="1" destOrd="0" presId="urn:microsoft.com/office/officeart/2018/2/layout/IconVerticalSolidList"/>
    <dgm:cxn modelId="{6ECBF1FB-6275-4294-A273-FE111EAEED54}" type="presParOf" srcId="{222F47E2-B207-40E0-9791-7D24C5C26765}" destId="{E39BED85-01E5-4728-9F0A-F64EBCDC2EEF}" srcOrd="2" destOrd="0" presId="urn:microsoft.com/office/officeart/2018/2/layout/IconVerticalSolidList"/>
    <dgm:cxn modelId="{41438D36-F6F2-4E22-945E-973F63E145C2}" type="presParOf" srcId="{222F47E2-B207-40E0-9791-7D24C5C26765}" destId="{7CC3D281-83CB-4891-A742-C7C5A7CA48B5}" srcOrd="3" destOrd="0" presId="urn:microsoft.com/office/officeart/2018/2/layout/IconVerticalSolidList"/>
    <dgm:cxn modelId="{CB997615-7401-44EB-B331-0D8DA9762C70}" type="presParOf" srcId="{222F47E2-B207-40E0-9791-7D24C5C26765}" destId="{FE03CCD8-5CDE-45B6-B1AB-3005BC91962C}" srcOrd="4" destOrd="0" presId="urn:microsoft.com/office/officeart/2018/2/layout/IconVerticalSolidList"/>
    <dgm:cxn modelId="{C20C952C-7188-47ED-8B2D-B79A13E2BA49}" type="presParOf" srcId="{0B57AA03-8AB5-431E-A06D-B67F26C5C740}" destId="{41A4FCCC-18B2-4112-9B2F-23E750517629}" srcOrd="3" destOrd="0" presId="urn:microsoft.com/office/officeart/2018/2/layout/IconVerticalSolidList"/>
    <dgm:cxn modelId="{40DE56A8-C315-4D22-A82E-094AFF831420}" type="presParOf" srcId="{0B57AA03-8AB5-431E-A06D-B67F26C5C740}" destId="{698EC722-08FE-4F07-94A3-9661CA80EAE0}" srcOrd="4" destOrd="0" presId="urn:microsoft.com/office/officeart/2018/2/layout/IconVerticalSolidList"/>
    <dgm:cxn modelId="{6BF7EAA5-A8D1-4F47-BB47-0515B2F71638}" type="presParOf" srcId="{698EC722-08FE-4F07-94A3-9661CA80EAE0}" destId="{A4FA2BED-C516-40A9-8B61-BF1A44F9E802}" srcOrd="0" destOrd="0" presId="urn:microsoft.com/office/officeart/2018/2/layout/IconVerticalSolidList"/>
    <dgm:cxn modelId="{35A42193-C9FC-4DED-B8B3-31ED0FD9360B}" type="presParOf" srcId="{698EC722-08FE-4F07-94A3-9661CA80EAE0}" destId="{E1671600-A891-4201-B858-5419769C9C48}" srcOrd="1" destOrd="0" presId="urn:microsoft.com/office/officeart/2018/2/layout/IconVerticalSolidList"/>
    <dgm:cxn modelId="{CE6463E5-C6D1-4396-92F7-A6E239CBB807}" type="presParOf" srcId="{698EC722-08FE-4F07-94A3-9661CA80EAE0}" destId="{371F2DE5-8A23-4814-8820-CE09B4BA6EA6}" srcOrd="2" destOrd="0" presId="urn:microsoft.com/office/officeart/2018/2/layout/IconVerticalSolidList"/>
    <dgm:cxn modelId="{A808FCD7-1101-4D34-8364-30DE145BCA08}" type="presParOf" srcId="{698EC722-08FE-4F07-94A3-9661CA80EAE0}" destId="{E30B903A-5D31-44D4-AA71-C8E0CB77AB8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E101C4-68D2-4E71-B4D9-0F5C0AA56D09}">
      <dsp:nvSpPr>
        <dsp:cNvPr id="0" name=""/>
        <dsp:cNvSpPr/>
      </dsp:nvSpPr>
      <dsp:spPr>
        <a:xfrm>
          <a:off x="0" y="809"/>
          <a:ext cx="5641974" cy="136968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84FD7A-F678-406E-BEC0-ABE4F2D3C836}">
      <dsp:nvSpPr>
        <dsp:cNvPr id="0" name=""/>
        <dsp:cNvSpPr/>
      </dsp:nvSpPr>
      <dsp:spPr>
        <a:xfrm>
          <a:off x="414329" y="308988"/>
          <a:ext cx="753326" cy="7533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FBCD811-D312-4470-9073-010ABA060908}">
      <dsp:nvSpPr>
        <dsp:cNvPr id="0" name=""/>
        <dsp:cNvSpPr/>
      </dsp:nvSpPr>
      <dsp:spPr>
        <a:xfrm>
          <a:off x="1581984" y="809"/>
          <a:ext cx="4059990" cy="1369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958" tIns="144958" rIns="144958" bIns="144958" numCol="1" spcCol="1270" anchor="ctr" anchorCtr="0">
          <a:noAutofit/>
        </a:bodyPr>
        <a:lstStyle/>
        <a:p>
          <a:pPr marL="0" lvl="0" indent="0" algn="l" defTabSz="1066800">
            <a:lnSpc>
              <a:spcPct val="100000"/>
            </a:lnSpc>
            <a:spcBef>
              <a:spcPct val="0"/>
            </a:spcBef>
            <a:spcAft>
              <a:spcPct val="35000"/>
            </a:spcAft>
            <a:buNone/>
          </a:pPr>
          <a:r>
            <a:rPr lang="nl-NL" sz="2400" kern="1200" dirty="0"/>
            <a:t>30 meest belangrijke rechten van ieder mens op politiek, economisch en sociaal niveau.</a:t>
          </a:r>
          <a:endParaRPr lang="en-US" sz="2400" kern="1200" dirty="0"/>
        </a:p>
      </dsp:txBody>
      <dsp:txXfrm>
        <a:off x="1581984" y="809"/>
        <a:ext cx="4059990" cy="1369683"/>
      </dsp:txXfrm>
    </dsp:sp>
    <dsp:sp modelId="{73F5301B-3D78-4C30-A297-22A975951FF0}">
      <dsp:nvSpPr>
        <dsp:cNvPr id="0" name=""/>
        <dsp:cNvSpPr/>
      </dsp:nvSpPr>
      <dsp:spPr>
        <a:xfrm>
          <a:off x="0" y="1790068"/>
          <a:ext cx="5641974" cy="136968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890933-C508-4A89-8530-2665463B0252}">
      <dsp:nvSpPr>
        <dsp:cNvPr id="0" name=""/>
        <dsp:cNvSpPr/>
      </dsp:nvSpPr>
      <dsp:spPr>
        <a:xfrm>
          <a:off x="414329" y="2083961"/>
          <a:ext cx="753326" cy="7533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CC3D281-83CB-4891-A742-C7C5A7CA48B5}">
      <dsp:nvSpPr>
        <dsp:cNvPr id="0" name=""/>
        <dsp:cNvSpPr/>
      </dsp:nvSpPr>
      <dsp:spPr>
        <a:xfrm>
          <a:off x="813717" y="1712914"/>
          <a:ext cx="4075424" cy="1495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958" tIns="144958" rIns="144958" bIns="144958" numCol="1" spcCol="1270" anchor="ctr" anchorCtr="0">
          <a:noAutofit/>
        </a:bodyPr>
        <a:lstStyle/>
        <a:p>
          <a:pPr marL="0" lvl="0" indent="0" algn="l" defTabSz="1066800">
            <a:lnSpc>
              <a:spcPct val="100000"/>
            </a:lnSpc>
            <a:spcBef>
              <a:spcPct val="0"/>
            </a:spcBef>
            <a:spcAft>
              <a:spcPct val="35000"/>
            </a:spcAft>
            <a:buNone/>
          </a:pPr>
          <a:r>
            <a:rPr lang="nl-NL" sz="2400" kern="1200" dirty="0">
              <a:solidFill>
                <a:srgbClr val="2E2B21"/>
              </a:solidFill>
            </a:rPr>
            <a:t>`.</a:t>
          </a:r>
          <a:endParaRPr lang="en-US" sz="2400" kern="1200" dirty="0">
            <a:solidFill>
              <a:srgbClr val="2E2B21"/>
            </a:solidFill>
          </a:endParaRPr>
        </a:p>
      </dsp:txBody>
      <dsp:txXfrm>
        <a:off x="813717" y="1712914"/>
        <a:ext cx="4075424" cy="1495420"/>
      </dsp:txXfrm>
    </dsp:sp>
    <dsp:sp modelId="{FE03CCD8-5CDE-45B6-B1AB-3005BC91962C}">
      <dsp:nvSpPr>
        <dsp:cNvPr id="0" name=""/>
        <dsp:cNvSpPr/>
      </dsp:nvSpPr>
      <dsp:spPr>
        <a:xfrm>
          <a:off x="4120873" y="1775783"/>
          <a:ext cx="1521101" cy="1369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958" tIns="144958" rIns="144958" bIns="144958" numCol="1" spcCol="1270" anchor="ctr" anchorCtr="0">
          <a:noAutofit/>
        </a:bodyPr>
        <a:lstStyle/>
        <a:p>
          <a:pPr marL="0" lvl="0" indent="0" algn="l" defTabSz="800100">
            <a:lnSpc>
              <a:spcPct val="100000"/>
            </a:lnSpc>
            <a:spcBef>
              <a:spcPct val="0"/>
            </a:spcBef>
            <a:spcAft>
              <a:spcPct val="35000"/>
            </a:spcAft>
            <a:buNone/>
          </a:pPr>
          <a:endParaRPr lang="en-US" sz="1800" kern="1200" dirty="0"/>
        </a:p>
      </dsp:txBody>
      <dsp:txXfrm>
        <a:off x="4120873" y="1775783"/>
        <a:ext cx="1521101" cy="1369683"/>
      </dsp:txXfrm>
    </dsp:sp>
    <dsp:sp modelId="{A4FA2BED-C516-40A9-8B61-BF1A44F9E802}">
      <dsp:nvSpPr>
        <dsp:cNvPr id="0" name=""/>
        <dsp:cNvSpPr/>
      </dsp:nvSpPr>
      <dsp:spPr>
        <a:xfrm>
          <a:off x="0" y="3550756"/>
          <a:ext cx="5641974" cy="136968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671600-A891-4201-B858-5419769C9C48}">
      <dsp:nvSpPr>
        <dsp:cNvPr id="0" name=""/>
        <dsp:cNvSpPr/>
      </dsp:nvSpPr>
      <dsp:spPr>
        <a:xfrm>
          <a:off x="414329" y="3858935"/>
          <a:ext cx="753326" cy="7533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30B903A-5D31-44D4-AA71-C8E0CB77AB84}">
      <dsp:nvSpPr>
        <dsp:cNvPr id="0" name=""/>
        <dsp:cNvSpPr/>
      </dsp:nvSpPr>
      <dsp:spPr>
        <a:xfrm>
          <a:off x="1581984" y="3550756"/>
          <a:ext cx="4059990" cy="1369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958" tIns="144958" rIns="144958" bIns="144958" numCol="1" spcCol="1270" anchor="ctr" anchorCtr="0">
          <a:noAutofit/>
        </a:bodyPr>
        <a:lstStyle/>
        <a:p>
          <a:pPr marL="0" lvl="0" indent="0" algn="l" defTabSz="1066800">
            <a:lnSpc>
              <a:spcPct val="100000"/>
            </a:lnSpc>
            <a:spcBef>
              <a:spcPct val="0"/>
            </a:spcBef>
            <a:spcAft>
              <a:spcPct val="35000"/>
            </a:spcAft>
            <a:buNone/>
          </a:pPr>
          <a:r>
            <a:rPr lang="nl-NL" sz="2400" kern="1200" dirty="0">
              <a:solidFill>
                <a:srgbClr val="95A39D"/>
              </a:solidFill>
            </a:rPr>
            <a:t>n</a:t>
          </a:r>
          <a:endParaRPr lang="en-US" sz="2400" kern="1200" dirty="0">
            <a:solidFill>
              <a:srgbClr val="95A39D"/>
            </a:solidFill>
          </a:endParaRPr>
        </a:p>
      </dsp:txBody>
      <dsp:txXfrm>
        <a:off x="1581984" y="3550756"/>
        <a:ext cx="4059990" cy="136968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E5FA26CF-81FA-44D9-97B1-C74B6AB45433}" type="datetimeFigureOut">
              <a:rPr lang="nl-NL" smtClean="0"/>
              <a:t>20-5-2019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0F12D8-3E47-4E73-86A5-D20EC486E85D}" type="slidenum">
              <a:rPr lang="nl-NL" smtClean="0"/>
              <a:t>‹nr.›</a:t>
            </a:fld>
            <a:endParaRPr lang="nl-NL"/>
          </a:p>
        </p:txBody>
      </p:sp>
      <p:cxnSp>
        <p:nvCxnSpPr>
          <p:cNvPr id="13" name="Straight Connector 12"/>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40498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5FA26CF-81FA-44D9-97B1-C74B6AB45433}" type="datetimeFigureOut">
              <a:rPr lang="nl-NL" smtClean="0"/>
              <a:t>20-5-2019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0F12D8-3E47-4E73-86A5-D20EC486E85D}" type="slidenum">
              <a:rPr lang="nl-NL" smtClean="0"/>
              <a:t>‹nr.›</a:t>
            </a:fld>
            <a:endParaRPr lang="nl-NL"/>
          </a:p>
        </p:txBody>
      </p:sp>
    </p:spTree>
    <p:extLst>
      <p:ext uri="{BB962C8B-B14F-4D97-AF65-F5344CB8AC3E}">
        <p14:creationId xmlns:p14="http://schemas.microsoft.com/office/powerpoint/2010/main" val="3997865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a:t>Klik om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5FA26CF-81FA-44D9-97B1-C74B6AB45433}" type="datetimeFigureOut">
              <a:rPr lang="nl-NL" smtClean="0"/>
              <a:t>20-5-2019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0F12D8-3E47-4E73-86A5-D20EC486E85D}" type="slidenum">
              <a:rPr lang="nl-NL" smtClean="0"/>
              <a:t>‹nr.›</a:t>
            </a:fld>
            <a:endParaRPr lang="nl-NL"/>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8542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5FA26CF-81FA-44D9-97B1-C74B6AB45433}" type="datetimeFigureOut">
              <a:rPr lang="nl-NL" smtClean="0"/>
              <a:t>20-5-2019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0F12D8-3E47-4E73-86A5-D20EC486E85D}" type="slidenum">
              <a:rPr lang="nl-NL" smtClean="0"/>
              <a:t>‹nr.›</a:t>
            </a:fld>
            <a:endParaRPr lang="nl-NL"/>
          </a:p>
        </p:txBody>
      </p:sp>
    </p:spTree>
    <p:extLst>
      <p:ext uri="{BB962C8B-B14F-4D97-AF65-F5344CB8AC3E}">
        <p14:creationId xmlns:p14="http://schemas.microsoft.com/office/powerpoint/2010/main" val="2036123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E5FA26CF-81FA-44D9-97B1-C74B6AB45433}" type="datetimeFigureOut">
              <a:rPr lang="nl-NL" smtClean="0"/>
              <a:t>20-5-2019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0F12D8-3E47-4E73-86A5-D20EC486E85D}"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06368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5FA26CF-81FA-44D9-97B1-C74B6AB45433}" type="datetimeFigureOut">
              <a:rPr lang="nl-NL" smtClean="0"/>
              <a:t>20-5-2019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30F12D8-3E47-4E73-86A5-D20EC486E85D}" type="slidenum">
              <a:rPr lang="nl-NL" smtClean="0"/>
              <a:t>‹nr.›</a:t>
            </a:fld>
            <a:endParaRPr lang="nl-NL"/>
          </a:p>
        </p:txBody>
      </p:sp>
    </p:spTree>
    <p:extLst>
      <p:ext uri="{BB962C8B-B14F-4D97-AF65-F5344CB8AC3E}">
        <p14:creationId xmlns:p14="http://schemas.microsoft.com/office/powerpoint/2010/main" val="582679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2412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Tekststijl van het model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E5FA26CF-81FA-44D9-97B1-C74B6AB45433}" type="datetimeFigureOut">
              <a:rPr lang="nl-NL" smtClean="0"/>
              <a:t>20-5-2019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730F12D8-3E47-4E73-86A5-D20EC486E85D}" type="slidenum">
              <a:rPr lang="nl-NL" smtClean="0"/>
              <a:t>‹nr.›</a:t>
            </a:fld>
            <a:endParaRPr lang="nl-NL"/>
          </a:p>
        </p:txBody>
      </p:sp>
    </p:spTree>
    <p:extLst>
      <p:ext uri="{BB962C8B-B14F-4D97-AF65-F5344CB8AC3E}">
        <p14:creationId xmlns:p14="http://schemas.microsoft.com/office/powerpoint/2010/main" val="1618477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5FA26CF-81FA-44D9-97B1-C74B6AB45433}" type="datetimeFigureOut">
              <a:rPr lang="nl-NL" smtClean="0"/>
              <a:t>20-5-2019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730F12D8-3E47-4E73-86A5-D20EC486E85D}" type="slidenum">
              <a:rPr lang="nl-NL" smtClean="0"/>
              <a:t>‹nr.›</a:t>
            </a:fld>
            <a:endParaRPr lang="nl-NL"/>
          </a:p>
        </p:txBody>
      </p:sp>
    </p:spTree>
    <p:extLst>
      <p:ext uri="{BB962C8B-B14F-4D97-AF65-F5344CB8AC3E}">
        <p14:creationId xmlns:p14="http://schemas.microsoft.com/office/powerpoint/2010/main" val="1104567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FA26CF-81FA-44D9-97B1-C74B6AB45433}" type="datetimeFigureOut">
              <a:rPr lang="nl-NL" smtClean="0"/>
              <a:t>20-5-2019</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730F12D8-3E47-4E73-86A5-D20EC486E85D}" type="slidenum">
              <a:rPr lang="nl-NL" smtClean="0"/>
              <a:t>‹nr.›</a:t>
            </a:fld>
            <a:endParaRPr lang="nl-NL"/>
          </a:p>
        </p:txBody>
      </p:sp>
    </p:spTree>
    <p:extLst>
      <p:ext uri="{BB962C8B-B14F-4D97-AF65-F5344CB8AC3E}">
        <p14:creationId xmlns:p14="http://schemas.microsoft.com/office/powerpoint/2010/main" val="3034498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E5FA26CF-81FA-44D9-97B1-C74B6AB45433}" type="datetimeFigureOut">
              <a:rPr lang="nl-NL" smtClean="0"/>
              <a:t>20-5-2019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30F12D8-3E47-4E73-86A5-D20EC486E85D}" type="slidenum">
              <a:rPr lang="nl-NL" smtClean="0"/>
              <a:t>‹nr.›</a:t>
            </a:fld>
            <a:endParaRPr lang="nl-NL"/>
          </a:p>
        </p:txBody>
      </p:sp>
    </p:spTree>
    <p:extLst>
      <p:ext uri="{BB962C8B-B14F-4D97-AF65-F5344CB8AC3E}">
        <p14:creationId xmlns:p14="http://schemas.microsoft.com/office/powerpoint/2010/main" val="663938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E5FA26CF-81FA-44D9-97B1-C74B6AB45433}" type="datetimeFigureOut">
              <a:rPr lang="nl-NL" smtClean="0"/>
              <a:t>20-5-2019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30F12D8-3E47-4E73-86A5-D20EC486E85D}"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2584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5FA26CF-81FA-44D9-97B1-C74B6AB45433}" type="datetimeFigureOut">
              <a:rPr lang="nl-NL" smtClean="0"/>
              <a:t>20-5-2019</a:t>
            </a:fld>
            <a:endParaRPr lang="nl-N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nl-N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30F12D8-3E47-4E73-86A5-D20EC486E85D}" type="slidenum">
              <a:rPr lang="nl-NL" smtClean="0"/>
              <a:t>‹nr.›</a:t>
            </a:fld>
            <a:endParaRPr lang="nl-NL"/>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9593551"/>
      </p:ext>
    </p:extLst>
  </p:cSld>
  <p:clrMap bg1="dk1" tx1="lt1" bg2="dk2" tx2="lt2" accent1="accent1" accent2="accent2" accent3="accent3" accent4="accent4" accent5="accent5" accent6="accent6" hlink="hlink" folHlink="folHlink"/>
  <p:sldLayoutIdLst>
    <p:sldLayoutId id="2147483972" r:id="rId1"/>
    <p:sldLayoutId id="2147483973" r:id="rId2"/>
    <p:sldLayoutId id="2147483974" r:id="rId3"/>
    <p:sldLayoutId id="2147483975" r:id="rId4"/>
    <p:sldLayoutId id="2147483976" r:id="rId5"/>
    <p:sldLayoutId id="2147483977" r:id="rId6"/>
    <p:sldLayoutId id="2147483978" r:id="rId7"/>
    <p:sldLayoutId id="2147483979" r:id="rId8"/>
    <p:sldLayoutId id="2147483980" r:id="rId9"/>
    <p:sldLayoutId id="2147483981" r:id="rId10"/>
    <p:sldLayoutId id="2147483982"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9.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aken.wikiwijs.nl/?id=15&amp;arrangement=14301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ideo" Target="https://www.youtube.com/embed/7Zve8wmfCvs?start=573" TargetMode="External"/><Relationship Id="rId5" Type="http://schemas.openxmlformats.org/officeDocument/2006/relationships/image" Target="../media/image10.jpeg"/><Relationship Id="rId4" Type="http://schemas.openxmlformats.org/officeDocument/2006/relationships/image" Target="../media/image9.gif"/></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ontrol" Target="../activeX/activeX1.xml"/><Relationship Id="rId1" Type="http://schemas.openxmlformats.org/officeDocument/2006/relationships/vmlDrawing" Target="../drawings/vmlDrawing1.vml"/><Relationship Id="rId4" Type="http://schemas.openxmlformats.org/officeDocument/2006/relationships/image" Target="../media/image1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5745ED-9693-4EFB-8A78-4E52A583F646}"/>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B52EB8B8-BFE0-467D-8B4E-8C343C8A5000}"/>
              </a:ext>
            </a:extLst>
          </p:cNvPr>
          <p:cNvSpPr>
            <a:spLocks noGrp="1"/>
          </p:cNvSpPr>
          <p:nvPr>
            <p:ph idx="1"/>
          </p:nvPr>
        </p:nvSpPr>
        <p:spPr/>
        <p:txBody>
          <a:bodyPr/>
          <a:lstStyle/>
          <a:p>
            <a:endParaRPr lang="nl-NL"/>
          </a:p>
        </p:txBody>
      </p:sp>
      <p:pic>
        <p:nvPicPr>
          <p:cNvPr id="2050" name="Picture 2" descr="Afbeeldingsresultaat voor donor">
            <a:extLst>
              <a:ext uri="{FF2B5EF4-FFF2-40B4-BE49-F238E27FC236}">
                <a16:creationId xmlns:a16="http://schemas.microsoft.com/office/drawing/2014/main" id="{BD7BDD4C-2F9E-4EB1-9872-9CB1482A61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3075"/>
            <a:ext cx="12192000" cy="5911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6396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F27E2391-4EC5-4FD9-A3B0-20F5E23EE3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E08954E-BBBF-4BA0-B34C-C49644B14D06}"/>
              </a:ext>
            </a:extLst>
          </p:cNvPr>
          <p:cNvSpPr>
            <a:spLocks noGrp="1"/>
          </p:cNvSpPr>
          <p:nvPr>
            <p:ph type="title"/>
          </p:nvPr>
        </p:nvSpPr>
        <p:spPr>
          <a:xfrm>
            <a:off x="643468" y="643467"/>
            <a:ext cx="3654212" cy="5571066"/>
          </a:xfrm>
        </p:spPr>
        <p:txBody>
          <a:bodyPr>
            <a:normAutofit/>
          </a:bodyPr>
          <a:lstStyle/>
          <a:p>
            <a:r>
              <a:rPr lang="nl-NL" dirty="0">
                <a:solidFill>
                  <a:srgbClr val="FFFFFF"/>
                </a:solidFill>
              </a:rPr>
              <a:t>Mensenrechten</a:t>
            </a:r>
          </a:p>
        </p:txBody>
      </p:sp>
      <p:graphicFrame>
        <p:nvGraphicFramePr>
          <p:cNvPr id="9" name="Tijdelijke aanduiding voor inhoud 6">
            <a:extLst>
              <a:ext uri="{FF2B5EF4-FFF2-40B4-BE49-F238E27FC236}">
                <a16:creationId xmlns:a16="http://schemas.microsoft.com/office/drawing/2014/main" id="{EEF7A385-83F6-4002-ABE4-207ACD70BD2B}"/>
              </a:ext>
            </a:extLst>
          </p:cNvPr>
          <p:cNvGraphicFramePr>
            <a:graphicFrameLocks noGrp="1"/>
          </p:cNvGraphicFramePr>
          <p:nvPr>
            <p:ph idx="1"/>
            <p:extLst>
              <p:ext uri="{D42A27DB-BD31-4B8C-83A1-F6EECF244321}">
                <p14:modId xmlns:p14="http://schemas.microsoft.com/office/powerpoint/2010/main" val="2719752863"/>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Afbeelding 7">
            <a:extLst>
              <a:ext uri="{FF2B5EF4-FFF2-40B4-BE49-F238E27FC236}">
                <a16:creationId xmlns:a16="http://schemas.microsoft.com/office/drawing/2014/main" id="{904B32CC-A55E-4B22-B8C2-CE3CF2D58D4D}"/>
              </a:ext>
            </a:extLst>
          </p:cNvPr>
          <p:cNvPicPr>
            <a:picLocks noChangeAspect="1"/>
          </p:cNvPicPr>
          <p:nvPr/>
        </p:nvPicPr>
        <p:blipFill>
          <a:blip r:embed="rId7"/>
          <a:stretch>
            <a:fillRect/>
          </a:stretch>
        </p:blipFill>
        <p:spPr>
          <a:xfrm>
            <a:off x="375919" y="1789641"/>
            <a:ext cx="4143375" cy="3781425"/>
          </a:xfrm>
          <a:prstGeom prst="rect">
            <a:avLst/>
          </a:prstGeom>
        </p:spPr>
      </p:pic>
      <p:sp>
        <p:nvSpPr>
          <p:cNvPr id="10" name="Tekstvak 9">
            <a:extLst>
              <a:ext uri="{FF2B5EF4-FFF2-40B4-BE49-F238E27FC236}">
                <a16:creationId xmlns:a16="http://schemas.microsoft.com/office/drawing/2014/main" id="{66126E26-3B21-4C44-9879-412E1BBC1110}"/>
              </a:ext>
            </a:extLst>
          </p:cNvPr>
          <p:cNvSpPr txBox="1"/>
          <p:nvPr/>
        </p:nvSpPr>
        <p:spPr>
          <a:xfrm>
            <a:off x="615951" y="474980"/>
            <a:ext cx="4648199" cy="6186309"/>
          </a:xfrm>
          <a:prstGeom prst="rect">
            <a:avLst/>
          </a:prstGeom>
          <a:noFill/>
        </p:spPr>
        <p:txBody>
          <a:bodyPr wrap="square" rtlCol="0">
            <a:spAutoFit/>
          </a:bodyPr>
          <a:lstStyle/>
          <a:p>
            <a:r>
              <a:rPr lang="nl-NL" sz="4400" dirty="0"/>
              <a:t>Dit noemen we… </a:t>
            </a:r>
          </a:p>
          <a:p>
            <a:endParaRPr lang="nl-NL" sz="4400" dirty="0"/>
          </a:p>
          <a:p>
            <a:endParaRPr lang="nl-NL" sz="4400" dirty="0"/>
          </a:p>
          <a:p>
            <a:endParaRPr lang="nl-NL" sz="4400" dirty="0"/>
          </a:p>
          <a:p>
            <a:endParaRPr lang="nl-NL" sz="4400" dirty="0"/>
          </a:p>
          <a:p>
            <a:endParaRPr lang="nl-NL" sz="4400" dirty="0"/>
          </a:p>
          <a:p>
            <a:endParaRPr lang="nl-NL" sz="4400" dirty="0"/>
          </a:p>
          <a:p>
            <a:endParaRPr lang="nl-NL" sz="4400" dirty="0"/>
          </a:p>
          <a:p>
            <a:r>
              <a:rPr lang="nl-NL" sz="4400" dirty="0"/>
              <a:t>   Ratificeren!</a:t>
            </a:r>
          </a:p>
        </p:txBody>
      </p:sp>
      <p:sp>
        <p:nvSpPr>
          <p:cNvPr id="12" name="Tekstvak 11">
            <a:extLst>
              <a:ext uri="{FF2B5EF4-FFF2-40B4-BE49-F238E27FC236}">
                <a16:creationId xmlns:a16="http://schemas.microsoft.com/office/drawing/2014/main" id="{9EACF9B7-B746-40E4-9B9A-D19C5165A5C2}"/>
              </a:ext>
            </a:extLst>
          </p:cNvPr>
          <p:cNvSpPr txBox="1"/>
          <p:nvPr/>
        </p:nvSpPr>
        <p:spPr>
          <a:xfrm>
            <a:off x="7167884" y="2895600"/>
            <a:ext cx="3738241" cy="1200329"/>
          </a:xfrm>
          <a:prstGeom prst="rect">
            <a:avLst/>
          </a:prstGeom>
          <a:noFill/>
        </p:spPr>
        <p:txBody>
          <a:bodyPr wrap="square" rtlCol="0">
            <a:spAutoFit/>
          </a:bodyPr>
          <a:lstStyle/>
          <a:p>
            <a:pPr algn="ctr"/>
            <a:r>
              <a:rPr lang="nl-NL" sz="2400" dirty="0">
                <a:solidFill>
                  <a:schemeClr val="bg1"/>
                </a:solidFill>
              </a:rPr>
              <a:t> Ontstaan vanuit WO-II,    onder het mom</a:t>
            </a:r>
          </a:p>
          <a:p>
            <a:pPr algn="ctr"/>
            <a:r>
              <a:rPr lang="nl-NL" sz="2400" dirty="0">
                <a:solidFill>
                  <a:schemeClr val="bg1"/>
                </a:solidFill>
              </a:rPr>
              <a:t>“Dit nooit meer”.</a:t>
            </a:r>
          </a:p>
        </p:txBody>
      </p:sp>
      <p:sp>
        <p:nvSpPr>
          <p:cNvPr id="13" name="Tekstvak 12">
            <a:extLst>
              <a:ext uri="{FF2B5EF4-FFF2-40B4-BE49-F238E27FC236}">
                <a16:creationId xmlns:a16="http://schemas.microsoft.com/office/drawing/2014/main" id="{F95A6585-A414-4A43-8477-2CBBDCE9547D}"/>
              </a:ext>
            </a:extLst>
          </p:cNvPr>
          <p:cNvSpPr txBox="1"/>
          <p:nvPr/>
        </p:nvSpPr>
        <p:spPr>
          <a:xfrm>
            <a:off x="7343775" y="4552950"/>
            <a:ext cx="3738241" cy="1569660"/>
          </a:xfrm>
          <a:prstGeom prst="rect">
            <a:avLst/>
          </a:prstGeom>
          <a:noFill/>
        </p:spPr>
        <p:txBody>
          <a:bodyPr wrap="square" rtlCol="0">
            <a:spAutoFit/>
          </a:bodyPr>
          <a:lstStyle/>
          <a:p>
            <a:r>
              <a:rPr lang="nl-NL" sz="2400" dirty="0">
                <a:solidFill>
                  <a:schemeClr val="bg1"/>
                </a:solidFill>
              </a:rPr>
              <a:t>VN-landen die de verklaring ondertekenen, geven aan de mensenrechten te accepteren</a:t>
            </a:r>
            <a:endParaRPr lang="en-US" sz="2400" dirty="0">
              <a:solidFill>
                <a:schemeClr val="bg1"/>
              </a:solidFill>
            </a:endParaRPr>
          </a:p>
          <a:p>
            <a:endParaRPr lang="nl-NL" sz="2400" dirty="0">
              <a:solidFill>
                <a:schemeClr val="bg1"/>
              </a:solidFill>
            </a:endParaRPr>
          </a:p>
        </p:txBody>
      </p:sp>
    </p:spTree>
    <p:extLst>
      <p:ext uri="{BB962C8B-B14F-4D97-AF65-F5344CB8AC3E}">
        <p14:creationId xmlns:p14="http://schemas.microsoft.com/office/powerpoint/2010/main" val="4275137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7F432D6-15A4-4BE1-BA1F-C0359AC7A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2">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13FA642-EF37-4D90-BB3C-DE189A2118BD}"/>
              </a:ext>
            </a:extLst>
          </p:cNvPr>
          <p:cNvSpPr>
            <a:spLocks noGrp="1"/>
          </p:cNvSpPr>
          <p:nvPr>
            <p:ph type="title"/>
          </p:nvPr>
        </p:nvSpPr>
        <p:spPr>
          <a:xfrm>
            <a:off x="3502414" y="444308"/>
            <a:ext cx="7923264" cy="1499616"/>
          </a:xfrm>
        </p:spPr>
        <p:txBody>
          <a:bodyPr>
            <a:normAutofit/>
          </a:bodyPr>
          <a:lstStyle/>
          <a:p>
            <a:pPr algn="ctr"/>
            <a:r>
              <a:rPr lang="nl-NL" sz="5400" dirty="0">
                <a:solidFill>
                  <a:schemeClr val="tx1">
                    <a:lumMod val="85000"/>
                    <a:lumOff val="15000"/>
                  </a:schemeClr>
                </a:solidFill>
              </a:rPr>
              <a:t>Grondwet</a:t>
            </a:r>
            <a:endParaRPr lang="nl-NL" dirty="0">
              <a:solidFill>
                <a:srgbClr val="FFFFFF"/>
              </a:solidFill>
            </a:endParaRPr>
          </a:p>
        </p:txBody>
      </p:sp>
      <p:cxnSp>
        <p:nvCxnSpPr>
          <p:cNvPr id="14" name="Straight Connector 13">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2">
                <a:alpha val="8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8201BDDC-2AAC-4B7F-8C4F-70F184BA80D5}"/>
              </a:ext>
            </a:extLst>
          </p:cNvPr>
          <p:cNvSpPr>
            <a:spLocks noGrp="1"/>
          </p:cNvSpPr>
          <p:nvPr>
            <p:ph idx="1"/>
          </p:nvPr>
        </p:nvSpPr>
        <p:spPr>
          <a:xfrm>
            <a:off x="2734408" y="1486724"/>
            <a:ext cx="9541922" cy="5158331"/>
          </a:xfrm>
        </p:spPr>
        <p:txBody>
          <a:bodyPr>
            <a:noAutofit/>
          </a:bodyPr>
          <a:lstStyle/>
          <a:p>
            <a:pPr marL="0" indent="0" algn="ctr">
              <a:buNone/>
            </a:pPr>
            <a:r>
              <a:rPr lang="nl-NL" sz="3200" i="1" dirty="0"/>
              <a:t>“Vormt de basis van een menswaardige samenleving”</a:t>
            </a:r>
          </a:p>
          <a:p>
            <a:pPr marL="0" indent="0">
              <a:buNone/>
            </a:pPr>
            <a:endParaRPr lang="nl-NL" sz="2800" b="1" dirty="0"/>
          </a:p>
          <a:p>
            <a:pPr marL="0" indent="0">
              <a:buNone/>
            </a:pPr>
            <a:r>
              <a:rPr lang="nl-NL" sz="2800" b="1" dirty="0"/>
              <a:t>In de grondwet staan grondrechten</a:t>
            </a:r>
            <a:endParaRPr lang="nl-NL" b="1" dirty="0"/>
          </a:p>
          <a:p>
            <a:pPr>
              <a:buFont typeface="Wingdings" panose="05000000000000000000" pitchFamily="2" charset="2"/>
              <a:buChar char="q"/>
            </a:pPr>
            <a:r>
              <a:rPr lang="nl-NL" sz="3200" dirty="0">
                <a:solidFill>
                  <a:srgbClr val="FFFFFF"/>
                </a:solidFill>
              </a:rPr>
              <a:t> Meest belangrijke rechten van individu</a:t>
            </a:r>
          </a:p>
          <a:p>
            <a:pPr>
              <a:buFont typeface="Wingdings" panose="05000000000000000000" pitchFamily="2" charset="2"/>
              <a:buChar char="q"/>
            </a:pPr>
            <a:r>
              <a:rPr lang="nl-NL" sz="3200" dirty="0">
                <a:solidFill>
                  <a:srgbClr val="FFFFFF"/>
                </a:solidFill>
              </a:rPr>
              <a:t> Te respecteren door overheid en individu</a:t>
            </a:r>
          </a:p>
          <a:p>
            <a:pPr>
              <a:buFont typeface="Wingdings" panose="05000000000000000000" pitchFamily="2" charset="2"/>
              <a:buChar char="q"/>
            </a:pPr>
            <a:endParaRPr lang="nl-NL" sz="3200" dirty="0">
              <a:solidFill>
                <a:srgbClr val="FFFFFF"/>
              </a:solidFill>
            </a:endParaRPr>
          </a:p>
          <a:p>
            <a:pPr marL="0" indent="0">
              <a:buNone/>
            </a:pPr>
            <a:r>
              <a:rPr lang="nl-NL" sz="3200" b="1" dirty="0">
                <a:solidFill>
                  <a:srgbClr val="FFFFFF"/>
                </a:solidFill>
              </a:rPr>
              <a:t>Klassieke</a:t>
            </a:r>
            <a:r>
              <a:rPr lang="nl-NL" sz="3200" dirty="0">
                <a:solidFill>
                  <a:srgbClr val="FFFFFF"/>
                </a:solidFill>
              </a:rPr>
              <a:t> grondrechten	vs.	</a:t>
            </a:r>
            <a:r>
              <a:rPr lang="nl-NL" sz="3200" b="1" dirty="0">
                <a:solidFill>
                  <a:srgbClr val="FFFFFF"/>
                </a:solidFill>
              </a:rPr>
              <a:t>Sociale</a:t>
            </a:r>
            <a:r>
              <a:rPr lang="nl-NL" sz="3200" dirty="0">
                <a:solidFill>
                  <a:srgbClr val="FFFFFF"/>
                </a:solidFill>
              </a:rPr>
              <a:t> grondrechten</a:t>
            </a:r>
          </a:p>
          <a:p>
            <a:pPr marL="0" indent="0" algn="ctr">
              <a:buNone/>
            </a:pPr>
            <a:r>
              <a:rPr lang="nl-NL" sz="3200" u="sng" dirty="0">
                <a:solidFill>
                  <a:srgbClr val="FFFFFF"/>
                </a:solidFill>
              </a:rPr>
              <a:t>Wat is het verschil?</a:t>
            </a:r>
          </a:p>
          <a:p>
            <a:pPr>
              <a:buFont typeface="Wingdings" panose="05000000000000000000" pitchFamily="2" charset="2"/>
              <a:buChar char="q"/>
            </a:pPr>
            <a:endParaRPr lang="nl-NL" sz="3200" dirty="0">
              <a:solidFill>
                <a:srgbClr val="FFFFFF"/>
              </a:solidFill>
            </a:endParaRPr>
          </a:p>
          <a:p>
            <a:pPr>
              <a:buFont typeface="Wingdings" panose="05000000000000000000" pitchFamily="2" charset="2"/>
              <a:buChar char="q"/>
            </a:pPr>
            <a:endParaRPr lang="nl-NL" sz="2600" dirty="0">
              <a:solidFill>
                <a:srgbClr val="FFFFFF"/>
              </a:solidFill>
            </a:endParaRPr>
          </a:p>
        </p:txBody>
      </p:sp>
      <p:pic>
        <p:nvPicPr>
          <p:cNvPr id="10" name="Afbeelding 9" descr="Het ontwerp voor de Grondwet van 1815">
            <a:extLst>
              <a:ext uri="{FF2B5EF4-FFF2-40B4-BE49-F238E27FC236}">
                <a16:creationId xmlns:a16="http://schemas.microsoft.com/office/drawing/2014/main" id="{46C64726-22E0-4A98-87AF-EE1D049F95A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37807" y="1943924"/>
            <a:ext cx="1881950" cy="3227828"/>
          </a:xfrm>
          <a:prstGeom prst="rect">
            <a:avLst/>
          </a:prstGeom>
          <a:noFill/>
          <a:ln>
            <a:noFill/>
          </a:ln>
        </p:spPr>
      </p:pic>
    </p:spTree>
    <p:extLst>
      <p:ext uri="{BB962C8B-B14F-4D97-AF65-F5344CB8AC3E}">
        <p14:creationId xmlns:p14="http://schemas.microsoft.com/office/powerpoint/2010/main" val="3614288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DB5D24-DC86-43B1-BDA5-D08AA01B9BAC}"/>
              </a:ext>
            </a:extLst>
          </p:cNvPr>
          <p:cNvSpPr>
            <a:spLocks noGrp="1"/>
          </p:cNvSpPr>
          <p:nvPr>
            <p:ph type="title"/>
          </p:nvPr>
        </p:nvSpPr>
        <p:spPr/>
        <p:txBody>
          <a:bodyPr/>
          <a:lstStyle/>
          <a:p>
            <a:r>
              <a:rPr lang="nl-NL" dirty="0"/>
              <a:t> </a:t>
            </a:r>
          </a:p>
        </p:txBody>
      </p:sp>
      <p:sp>
        <p:nvSpPr>
          <p:cNvPr id="3" name="Tijdelijke aanduiding voor inhoud 2">
            <a:extLst>
              <a:ext uri="{FF2B5EF4-FFF2-40B4-BE49-F238E27FC236}">
                <a16:creationId xmlns:a16="http://schemas.microsoft.com/office/drawing/2014/main" id="{762316A9-30D2-41C3-87ED-07EB3E409706}"/>
              </a:ext>
            </a:extLst>
          </p:cNvPr>
          <p:cNvSpPr>
            <a:spLocks noGrp="1"/>
          </p:cNvSpPr>
          <p:nvPr>
            <p:ph sz="half" idx="1"/>
          </p:nvPr>
        </p:nvSpPr>
        <p:spPr>
          <a:xfrm>
            <a:off x="542926" y="2286000"/>
            <a:ext cx="5553074" cy="4023360"/>
          </a:xfrm>
        </p:spPr>
        <p:txBody>
          <a:bodyPr>
            <a:normAutofit fontScale="62500" lnSpcReduction="20000"/>
          </a:bodyPr>
          <a:lstStyle/>
          <a:p>
            <a:r>
              <a:rPr lang="nl-NL" sz="4100" b="1" dirty="0"/>
              <a:t>Klassieke grondrechten</a:t>
            </a:r>
          </a:p>
          <a:p>
            <a:r>
              <a:rPr lang="nl-NL" sz="4100" b="1" dirty="0">
                <a:solidFill>
                  <a:srgbClr val="00B050"/>
                </a:solidFill>
              </a:rPr>
              <a:t>Beschermen tegen overheid</a:t>
            </a:r>
          </a:p>
          <a:p>
            <a:pPr>
              <a:buFont typeface="Wingdings" panose="05000000000000000000" pitchFamily="2" charset="2"/>
              <a:buChar char="Ø"/>
            </a:pPr>
            <a:endParaRPr lang="nl-NL" sz="3200" dirty="0"/>
          </a:p>
          <a:p>
            <a:pPr>
              <a:buFont typeface="Wingdings" panose="05000000000000000000" pitchFamily="2" charset="2"/>
              <a:buChar char="Ø"/>
            </a:pPr>
            <a:r>
              <a:rPr lang="nl-NL" sz="4000" dirty="0"/>
              <a:t>Kiesrecht</a:t>
            </a:r>
          </a:p>
          <a:p>
            <a:pPr>
              <a:buFont typeface="Wingdings" panose="05000000000000000000" pitchFamily="2" charset="2"/>
              <a:buChar char="Ø"/>
            </a:pPr>
            <a:r>
              <a:rPr lang="nl-NL" sz="4000" dirty="0"/>
              <a:t>Vrijheid van meningsuiting</a:t>
            </a:r>
          </a:p>
          <a:p>
            <a:pPr>
              <a:buFont typeface="Wingdings" panose="05000000000000000000" pitchFamily="2" charset="2"/>
              <a:buChar char="Ø"/>
            </a:pPr>
            <a:r>
              <a:rPr lang="nl-NL" sz="4000" dirty="0"/>
              <a:t>Recht op privacy</a:t>
            </a:r>
          </a:p>
          <a:p>
            <a:pPr>
              <a:buFont typeface="Wingdings" panose="05000000000000000000" pitchFamily="2" charset="2"/>
              <a:buChar char="Ø"/>
            </a:pPr>
            <a:r>
              <a:rPr lang="nl-NL" sz="4000" dirty="0"/>
              <a:t>Vrijheid van godsdienst</a:t>
            </a:r>
          </a:p>
          <a:p>
            <a:pPr>
              <a:buFont typeface="Wingdings" panose="05000000000000000000" pitchFamily="2" charset="2"/>
              <a:buChar char="Ø"/>
            </a:pPr>
            <a:r>
              <a:rPr lang="nl-NL" sz="4000" dirty="0"/>
              <a:t>Onaantastbaarheid lichaam</a:t>
            </a:r>
          </a:p>
          <a:p>
            <a:pPr>
              <a:buFont typeface="Wingdings" panose="05000000000000000000" pitchFamily="2" charset="2"/>
              <a:buChar char="Ø"/>
            </a:pPr>
            <a:r>
              <a:rPr lang="nl-NL" sz="4000" dirty="0"/>
              <a:t>Briefgeheim</a:t>
            </a:r>
          </a:p>
          <a:p>
            <a:endParaRPr lang="nl-NL" dirty="0"/>
          </a:p>
        </p:txBody>
      </p:sp>
      <p:sp>
        <p:nvSpPr>
          <p:cNvPr id="4" name="Tijdelijke aanduiding voor inhoud 3">
            <a:extLst>
              <a:ext uri="{FF2B5EF4-FFF2-40B4-BE49-F238E27FC236}">
                <a16:creationId xmlns:a16="http://schemas.microsoft.com/office/drawing/2014/main" id="{4E01F673-EB59-4B88-8E3A-7B452E3D3D8E}"/>
              </a:ext>
            </a:extLst>
          </p:cNvPr>
          <p:cNvSpPr>
            <a:spLocks noGrp="1"/>
          </p:cNvSpPr>
          <p:nvPr>
            <p:ph sz="half" idx="2"/>
          </p:nvPr>
        </p:nvSpPr>
        <p:spPr>
          <a:xfrm>
            <a:off x="6096000" y="2314575"/>
            <a:ext cx="5781675" cy="4023360"/>
          </a:xfrm>
        </p:spPr>
        <p:txBody>
          <a:bodyPr>
            <a:normAutofit fontScale="62500" lnSpcReduction="20000"/>
          </a:bodyPr>
          <a:lstStyle/>
          <a:p>
            <a:r>
              <a:rPr lang="nl-NL" sz="4100" b="1" dirty="0"/>
              <a:t>Sociale grondrechten</a:t>
            </a:r>
          </a:p>
          <a:p>
            <a:r>
              <a:rPr lang="nl-NL" sz="4100" b="1" dirty="0">
                <a:solidFill>
                  <a:srgbClr val="FF0000"/>
                </a:solidFill>
              </a:rPr>
              <a:t>Recht op (sociale) voorzieningen</a:t>
            </a:r>
          </a:p>
          <a:p>
            <a:pPr marL="0" indent="0" algn="ctr">
              <a:buNone/>
            </a:pPr>
            <a:endParaRPr lang="nl-NL" sz="3200" dirty="0">
              <a:solidFill>
                <a:srgbClr val="00B0F0"/>
              </a:solidFill>
            </a:endParaRPr>
          </a:p>
          <a:p>
            <a:pPr>
              <a:buFont typeface="Wingdings" panose="05000000000000000000" pitchFamily="2" charset="2"/>
              <a:buChar char="Ø"/>
            </a:pPr>
            <a:r>
              <a:rPr lang="nl-NL" sz="4500" dirty="0">
                <a:solidFill>
                  <a:srgbClr val="00B0F0"/>
                </a:solidFill>
              </a:rPr>
              <a:t> </a:t>
            </a:r>
            <a:r>
              <a:rPr lang="nl-NL" sz="4500" dirty="0"/>
              <a:t>Huisvesting</a:t>
            </a:r>
          </a:p>
          <a:p>
            <a:pPr>
              <a:buFont typeface="Wingdings" panose="05000000000000000000" pitchFamily="2" charset="2"/>
              <a:buChar char="Ø"/>
            </a:pPr>
            <a:r>
              <a:rPr lang="nl-NL" sz="4500" dirty="0"/>
              <a:t> Sociale zekerheid</a:t>
            </a:r>
          </a:p>
          <a:p>
            <a:pPr>
              <a:buFont typeface="Wingdings" panose="05000000000000000000" pitchFamily="2" charset="2"/>
              <a:buChar char="Ø"/>
            </a:pPr>
            <a:r>
              <a:rPr lang="nl-NL" sz="4500" dirty="0"/>
              <a:t> Gezondheidszorg </a:t>
            </a:r>
          </a:p>
          <a:p>
            <a:pPr>
              <a:buFont typeface="Wingdings" panose="05000000000000000000" pitchFamily="2" charset="2"/>
              <a:buChar char="Ø"/>
            </a:pPr>
            <a:r>
              <a:rPr lang="nl-NL" sz="4500" dirty="0"/>
              <a:t> Onderwijs</a:t>
            </a:r>
            <a:endParaRPr lang="nl-NL" sz="4500" dirty="0">
              <a:solidFill>
                <a:srgbClr val="00B0F0"/>
              </a:solidFill>
            </a:endParaRPr>
          </a:p>
        </p:txBody>
      </p:sp>
      <p:sp>
        <p:nvSpPr>
          <p:cNvPr id="5" name="Tekstvak 4">
            <a:extLst>
              <a:ext uri="{FF2B5EF4-FFF2-40B4-BE49-F238E27FC236}">
                <a16:creationId xmlns:a16="http://schemas.microsoft.com/office/drawing/2014/main" id="{5DB4027A-4EDF-4941-9A35-E3896B8B8A10}"/>
              </a:ext>
            </a:extLst>
          </p:cNvPr>
          <p:cNvSpPr txBox="1"/>
          <p:nvPr/>
        </p:nvSpPr>
        <p:spPr>
          <a:xfrm>
            <a:off x="1200150" y="330506"/>
            <a:ext cx="9791700" cy="923330"/>
          </a:xfrm>
          <a:prstGeom prst="rect">
            <a:avLst/>
          </a:prstGeom>
          <a:noFill/>
        </p:spPr>
        <p:txBody>
          <a:bodyPr wrap="square" rtlCol="0">
            <a:spAutoFit/>
          </a:bodyPr>
          <a:lstStyle/>
          <a:p>
            <a:pPr algn="ctr"/>
            <a:r>
              <a:rPr lang="nl-NL" sz="5400" dirty="0"/>
              <a:t>Grondrechten?</a:t>
            </a:r>
          </a:p>
        </p:txBody>
      </p:sp>
    </p:spTree>
    <p:extLst>
      <p:ext uri="{BB962C8B-B14F-4D97-AF65-F5344CB8AC3E}">
        <p14:creationId xmlns:p14="http://schemas.microsoft.com/office/powerpoint/2010/main" val="131956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
                                            <p:txEl>
                                              <p:pRg st="5" end="5"/>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522323-43AF-4A2C-B365-81BF521276FD}"/>
              </a:ext>
            </a:extLst>
          </p:cNvPr>
          <p:cNvSpPr>
            <a:spLocks noGrp="1"/>
          </p:cNvSpPr>
          <p:nvPr>
            <p:ph type="title"/>
          </p:nvPr>
        </p:nvSpPr>
        <p:spPr/>
        <p:txBody>
          <a:bodyPr/>
          <a:lstStyle/>
          <a:p>
            <a:pPr algn="ctr"/>
            <a:r>
              <a:rPr lang="nl-NL" dirty="0" err="1"/>
              <a:t>LEsopdracht</a:t>
            </a:r>
            <a:endParaRPr lang="nl-NL" dirty="0"/>
          </a:p>
        </p:txBody>
      </p:sp>
      <p:sp>
        <p:nvSpPr>
          <p:cNvPr id="3" name="Tijdelijke aanduiding voor inhoud 2">
            <a:extLst>
              <a:ext uri="{FF2B5EF4-FFF2-40B4-BE49-F238E27FC236}">
                <a16:creationId xmlns:a16="http://schemas.microsoft.com/office/drawing/2014/main" id="{BC5766E7-FC47-45D5-8F55-D0B2ED76634A}"/>
              </a:ext>
            </a:extLst>
          </p:cNvPr>
          <p:cNvSpPr>
            <a:spLocks noGrp="1"/>
          </p:cNvSpPr>
          <p:nvPr>
            <p:ph idx="1"/>
          </p:nvPr>
        </p:nvSpPr>
        <p:spPr/>
        <p:txBody>
          <a:bodyPr>
            <a:normAutofit fontScale="92500" lnSpcReduction="10000"/>
          </a:bodyPr>
          <a:lstStyle/>
          <a:p>
            <a:r>
              <a:rPr lang="nl-NL" b="1" dirty="0"/>
              <a:t>Wat</a:t>
            </a:r>
            <a:r>
              <a:rPr lang="nl-NL" dirty="0"/>
              <a:t>: bekijk de Nederlandse grondrechten (zie link site hieronder) en beantwoord verschillende vragen. In duo’s bespreek je je bevindingen.</a:t>
            </a:r>
          </a:p>
          <a:p>
            <a:r>
              <a:rPr lang="nl-NL" b="1" dirty="0"/>
              <a:t>Hoe</a:t>
            </a:r>
            <a:r>
              <a:rPr lang="nl-NL" dirty="0"/>
              <a:t>: geef je mening door onderstaande vragen te beantwoorden:</a:t>
            </a:r>
          </a:p>
          <a:p>
            <a:r>
              <a:rPr lang="nl-NL" b="1" dirty="0"/>
              <a:t>Hulp</a:t>
            </a:r>
            <a:r>
              <a:rPr lang="nl-NL" dirty="0"/>
              <a:t>: boek Professioneel werken H14, site op lesformulier</a:t>
            </a:r>
          </a:p>
          <a:p>
            <a:r>
              <a:rPr lang="nl-NL" b="1" dirty="0"/>
              <a:t>Tijd</a:t>
            </a:r>
            <a:r>
              <a:rPr lang="nl-NL" dirty="0"/>
              <a:t>:</a:t>
            </a:r>
          </a:p>
          <a:p>
            <a:r>
              <a:rPr lang="nl-NL" dirty="0"/>
              <a:t>5 min. doornemen grondrechten </a:t>
            </a:r>
            <a:r>
              <a:rPr lang="nl-NL" dirty="0">
                <a:sym typeface="Wingdings" panose="05000000000000000000" pitchFamily="2" charset="2"/>
              </a:rPr>
              <a:t> </a:t>
            </a:r>
            <a:r>
              <a:rPr lang="nl-NL" dirty="0"/>
              <a:t>10 min. beantwoorden vragen </a:t>
            </a:r>
            <a:r>
              <a:rPr lang="nl-NL" dirty="0">
                <a:sym typeface="Wingdings" panose="05000000000000000000" pitchFamily="2" charset="2"/>
              </a:rPr>
              <a:t> </a:t>
            </a:r>
            <a:r>
              <a:rPr lang="nl-NL" dirty="0"/>
              <a:t>10 min. vragen doornemen in duo’s</a:t>
            </a:r>
          </a:p>
          <a:p>
            <a:r>
              <a:rPr lang="nl-NL" b="1" dirty="0"/>
              <a:t>Uitkomst</a:t>
            </a:r>
            <a:r>
              <a:rPr lang="nl-NL" dirty="0"/>
              <a:t>: je hebt inzicht opgedaan in de Nederlandse grondrechten en je kunt hier een mening over vormen.</a:t>
            </a:r>
          </a:p>
          <a:p>
            <a:r>
              <a:rPr lang="nl-NL" b="1" dirty="0"/>
              <a:t>Klaar</a:t>
            </a:r>
            <a:r>
              <a:rPr lang="nl-NL" dirty="0"/>
              <a:t>: bestuderen thema ‘Wet- en regelgeving’ (H14) in het boek Professioneel werken en klassikaal nabespreken opdracht.</a:t>
            </a:r>
          </a:p>
          <a:p>
            <a:endParaRPr lang="nl-NL" dirty="0"/>
          </a:p>
        </p:txBody>
      </p:sp>
    </p:spTree>
    <p:extLst>
      <p:ext uri="{BB962C8B-B14F-4D97-AF65-F5344CB8AC3E}">
        <p14:creationId xmlns:p14="http://schemas.microsoft.com/office/powerpoint/2010/main" val="4191903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F428DC-9F8F-4AE4-A36F-1492F634AD42}"/>
              </a:ext>
            </a:extLst>
          </p:cNvPr>
          <p:cNvSpPr>
            <a:spLocks noGrp="1"/>
          </p:cNvSpPr>
          <p:nvPr>
            <p:ph type="title"/>
          </p:nvPr>
        </p:nvSpPr>
        <p:spPr>
          <a:xfrm>
            <a:off x="1004464" y="428074"/>
            <a:ext cx="9720072" cy="1499616"/>
          </a:xfrm>
        </p:spPr>
        <p:txBody>
          <a:bodyPr/>
          <a:lstStyle/>
          <a:p>
            <a:pPr algn="ctr"/>
            <a:r>
              <a:rPr lang="nl-NL" dirty="0"/>
              <a:t>Einde deel 1 </a:t>
            </a:r>
          </a:p>
        </p:txBody>
      </p:sp>
      <p:sp>
        <p:nvSpPr>
          <p:cNvPr id="4" name="Tijdelijke aanduiding voor inhoud 3">
            <a:extLst>
              <a:ext uri="{FF2B5EF4-FFF2-40B4-BE49-F238E27FC236}">
                <a16:creationId xmlns:a16="http://schemas.microsoft.com/office/drawing/2014/main" id="{8B516CED-1C78-42FD-805E-448BE8DBF7F6}"/>
              </a:ext>
            </a:extLst>
          </p:cNvPr>
          <p:cNvSpPr>
            <a:spLocks noGrp="1"/>
          </p:cNvSpPr>
          <p:nvPr>
            <p:ph sz="half" idx="2"/>
          </p:nvPr>
        </p:nvSpPr>
        <p:spPr>
          <a:xfrm>
            <a:off x="1081548" y="3028335"/>
            <a:ext cx="11110452" cy="4392070"/>
          </a:xfrm>
        </p:spPr>
        <p:txBody>
          <a:bodyPr>
            <a:normAutofit/>
          </a:bodyPr>
          <a:lstStyle/>
          <a:p>
            <a:r>
              <a:rPr lang="nl-NL" sz="9600" dirty="0"/>
              <a:t>15 minuten pauze</a:t>
            </a:r>
          </a:p>
          <a:p>
            <a:endParaRPr lang="nl-NL" dirty="0"/>
          </a:p>
        </p:txBody>
      </p:sp>
      <p:pic>
        <p:nvPicPr>
          <p:cNvPr id="5" name="Tijdelijke aanduiding voor inhoud 4">
            <a:extLst>
              <a:ext uri="{FF2B5EF4-FFF2-40B4-BE49-F238E27FC236}">
                <a16:creationId xmlns:a16="http://schemas.microsoft.com/office/drawing/2014/main" id="{E7F87E93-1DC5-412A-8267-87DCB87ECB68}"/>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467464" y="1770374"/>
            <a:ext cx="8856406" cy="4979352"/>
          </a:xfrm>
        </p:spPr>
      </p:pic>
    </p:spTree>
    <p:extLst>
      <p:ext uri="{BB962C8B-B14F-4D97-AF65-F5344CB8AC3E}">
        <p14:creationId xmlns:p14="http://schemas.microsoft.com/office/powerpoint/2010/main" val="306005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E95E3B-F853-404C-9617-3332F32CD816}"/>
              </a:ext>
            </a:extLst>
          </p:cNvPr>
          <p:cNvSpPr>
            <a:spLocks noGrp="1"/>
          </p:cNvSpPr>
          <p:nvPr>
            <p:ph type="title"/>
          </p:nvPr>
        </p:nvSpPr>
        <p:spPr/>
        <p:txBody>
          <a:bodyPr/>
          <a:lstStyle/>
          <a:p>
            <a:pPr algn="ctr"/>
            <a:r>
              <a:rPr lang="nl-NL" dirty="0"/>
              <a:t>EINDE lesgedeelte 1</a:t>
            </a:r>
          </a:p>
        </p:txBody>
      </p:sp>
      <p:sp>
        <p:nvSpPr>
          <p:cNvPr id="3" name="Tijdelijke aanduiding voor inhoud 2">
            <a:extLst>
              <a:ext uri="{FF2B5EF4-FFF2-40B4-BE49-F238E27FC236}">
                <a16:creationId xmlns:a16="http://schemas.microsoft.com/office/drawing/2014/main" id="{0AF66854-793E-4ABD-8824-4C81353AB596}"/>
              </a:ext>
            </a:extLst>
          </p:cNvPr>
          <p:cNvSpPr>
            <a:spLocks noGrp="1"/>
          </p:cNvSpPr>
          <p:nvPr>
            <p:ph idx="1"/>
          </p:nvPr>
        </p:nvSpPr>
        <p:spPr/>
        <p:txBody>
          <a:bodyPr>
            <a:normAutofit fontScale="77500" lnSpcReduction="20000"/>
          </a:bodyPr>
          <a:lstStyle/>
          <a:p>
            <a:pPr algn="ctr"/>
            <a:r>
              <a:rPr lang="nl-NL" sz="19900" dirty="0"/>
              <a:t>15 minuten pauze</a:t>
            </a:r>
          </a:p>
        </p:txBody>
      </p:sp>
    </p:spTree>
    <p:extLst>
      <p:ext uri="{BB962C8B-B14F-4D97-AF65-F5344CB8AC3E}">
        <p14:creationId xmlns:p14="http://schemas.microsoft.com/office/powerpoint/2010/main" val="419851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330178-EF04-4D06-83A6-BF8BB9EA09C1}"/>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0E56D4F4-DBA4-409E-975F-E1FE2819FFC3}"/>
              </a:ext>
            </a:extLst>
          </p:cNvPr>
          <p:cNvSpPr>
            <a:spLocks noGrp="1"/>
          </p:cNvSpPr>
          <p:nvPr>
            <p:ph idx="1"/>
          </p:nvPr>
        </p:nvSpPr>
        <p:spPr/>
        <p:txBody>
          <a:bodyPr/>
          <a:lstStyle/>
          <a:p>
            <a:r>
              <a:rPr lang="nl-NL" dirty="0">
                <a:hlinkClick r:id="rId2"/>
              </a:rPr>
              <a:t>https://maken.wikiwijs.nl/?id=15&amp;arrangement=143016</a:t>
            </a:r>
            <a:endParaRPr lang="nl-NL" dirty="0"/>
          </a:p>
          <a:p>
            <a:endParaRPr lang="nl-NL" dirty="0"/>
          </a:p>
        </p:txBody>
      </p:sp>
    </p:spTree>
    <p:extLst>
      <p:ext uri="{BB962C8B-B14F-4D97-AF65-F5344CB8AC3E}">
        <p14:creationId xmlns:p14="http://schemas.microsoft.com/office/powerpoint/2010/main" val="2022675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 name="Rectangle 79">
            <a:extLst>
              <a:ext uri="{FF2B5EF4-FFF2-40B4-BE49-F238E27FC236}">
                <a16:creationId xmlns:a16="http://schemas.microsoft.com/office/drawing/2014/main" id="{E49027F0-33D5-4B30-8354-05CB641A2F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7052A02-6BC9-4F16-9279-C8653C8C15C0}"/>
              </a:ext>
            </a:extLst>
          </p:cNvPr>
          <p:cNvSpPr>
            <a:spLocks noGrp="1"/>
          </p:cNvSpPr>
          <p:nvPr>
            <p:ph type="ctrTitle"/>
          </p:nvPr>
        </p:nvSpPr>
        <p:spPr>
          <a:xfrm>
            <a:off x="613611" y="685893"/>
            <a:ext cx="6892089" cy="2982890"/>
          </a:xfrm>
        </p:spPr>
        <p:txBody>
          <a:bodyPr anchor="b">
            <a:normAutofit/>
          </a:bodyPr>
          <a:lstStyle/>
          <a:p>
            <a:pPr algn="l"/>
            <a:r>
              <a:rPr lang="nl-NL" sz="4400" dirty="0"/>
              <a:t>Deskundigheid en Organisatie</a:t>
            </a:r>
          </a:p>
        </p:txBody>
      </p:sp>
      <p:sp>
        <p:nvSpPr>
          <p:cNvPr id="3" name="Ondertitel 2">
            <a:extLst>
              <a:ext uri="{FF2B5EF4-FFF2-40B4-BE49-F238E27FC236}">
                <a16:creationId xmlns:a16="http://schemas.microsoft.com/office/drawing/2014/main" id="{E5C94302-FBDB-48DC-8F7E-761F76670450}"/>
              </a:ext>
            </a:extLst>
          </p:cNvPr>
          <p:cNvSpPr>
            <a:spLocks noGrp="1"/>
          </p:cNvSpPr>
          <p:nvPr>
            <p:ph type="subTitle" idx="1"/>
          </p:nvPr>
        </p:nvSpPr>
        <p:spPr>
          <a:xfrm>
            <a:off x="613611" y="3849540"/>
            <a:ext cx="4653714" cy="1463040"/>
          </a:xfrm>
        </p:spPr>
        <p:txBody>
          <a:bodyPr anchor="t">
            <a:noAutofit/>
          </a:bodyPr>
          <a:lstStyle/>
          <a:p>
            <a:r>
              <a:rPr lang="nl-NL" sz="2800" dirty="0"/>
              <a:t>Wet- en regelgeving</a:t>
            </a:r>
          </a:p>
          <a:p>
            <a:r>
              <a:rPr lang="nl-NL" sz="2800" dirty="0"/>
              <a:t>MZ-PW </a:t>
            </a:r>
          </a:p>
          <a:p>
            <a:r>
              <a:rPr lang="nl-NL" sz="2800" dirty="0"/>
              <a:t>Leerjaar 2</a:t>
            </a:r>
          </a:p>
          <a:p>
            <a:endParaRPr lang="nl-NL" sz="2800" dirty="0">
              <a:solidFill>
                <a:srgbClr val="2E2B21"/>
              </a:solidFill>
            </a:endParaRPr>
          </a:p>
        </p:txBody>
      </p:sp>
      <p:cxnSp>
        <p:nvCxnSpPr>
          <p:cNvPr id="82" name="Straight Connector 81">
            <a:extLst>
              <a:ext uri="{FF2B5EF4-FFF2-40B4-BE49-F238E27FC236}">
                <a16:creationId xmlns:a16="http://schemas.microsoft.com/office/drawing/2014/main" id="{E3E05128-D9E1-4C12-931B-FD8C6CB13F1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3610" y="3759161"/>
            <a:ext cx="35661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AutoShape 2" descr="Afbeeldingsresultaat voor introspection">
            <a:extLst>
              <a:ext uri="{FF2B5EF4-FFF2-40B4-BE49-F238E27FC236}">
                <a16:creationId xmlns:a16="http://schemas.microsoft.com/office/drawing/2014/main" id="{CE996C49-55B6-413E-8CC6-8A9C9217460E}"/>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1026" name="Picture 2" descr="Afbeeldingsresultaat voor mechanism">
            <a:extLst>
              <a:ext uri="{FF2B5EF4-FFF2-40B4-BE49-F238E27FC236}">
                <a16:creationId xmlns:a16="http://schemas.microsoft.com/office/drawing/2014/main" id="{A0A32F47-B58C-4DD0-AC3F-FF056E6F55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5700" y="1830458"/>
            <a:ext cx="3676650" cy="3676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9559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A807B0-154B-469F-89F4-8C4C2709D0C6}"/>
              </a:ext>
            </a:extLst>
          </p:cNvPr>
          <p:cNvSpPr>
            <a:spLocks noGrp="1"/>
          </p:cNvSpPr>
          <p:nvPr>
            <p:ph type="title"/>
          </p:nvPr>
        </p:nvSpPr>
        <p:spPr/>
        <p:txBody>
          <a:bodyPr/>
          <a:lstStyle/>
          <a:p>
            <a:pPr algn="ctr"/>
            <a:r>
              <a:rPr lang="nl-NL" dirty="0"/>
              <a:t>Programma</a:t>
            </a:r>
          </a:p>
        </p:txBody>
      </p:sp>
      <p:sp>
        <p:nvSpPr>
          <p:cNvPr id="3" name="Tijdelijke aanduiding voor inhoud 2">
            <a:extLst>
              <a:ext uri="{FF2B5EF4-FFF2-40B4-BE49-F238E27FC236}">
                <a16:creationId xmlns:a16="http://schemas.microsoft.com/office/drawing/2014/main" id="{E9AEC45A-04C8-4E24-9392-383575FFC4D5}"/>
              </a:ext>
            </a:extLst>
          </p:cNvPr>
          <p:cNvSpPr>
            <a:spLocks noGrp="1"/>
          </p:cNvSpPr>
          <p:nvPr>
            <p:ph sz="half" idx="2"/>
          </p:nvPr>
        </p:nvSpPr>
        <p:spPr>
          <a:xfrm>
            <a:off x="877672" y="2107038"/>
            <a:ext cx="10436656" cy="4461508"/>
          </a:xfrm>
        </p:spPr>
        <p:txBody>
          <a:bodyPr>
            <a:normAutofit fontScale="92500" lnSpcReduction="20000"/>
          </a:bodyPr>
          <a:lstStyle/>
          <a:p>
            <a:pPr>
              <a:buFont typeface="Wingdings" panose="05000000000000000000" pitchFamily="2" charset="2"/>
              <a:buChar char="§"/>
            </a:pPr>
            <a:r>
              <a:rPr lang="nl-NL" sz="3600" dirty="0"/>
              <a:t> Wet- en regelgeving</a:t>
            </a:r>
          </a:p>
          <a:p>
            <a:pPr>
              <a:buFont typeface="Wingdings" panose="05000000000000000000" pitchFamily="2" charset="2"/>
              <a:buChar char="§"/>
            </a:pPr>
            <a:r>
              <a:rPr lang="nl-NL" sz="3600" dirty="0"/>
              <a:t> Functie van wetten</a:t>
            </a:r>
          </a:p>
          <a:p>
            <a:pPr>
              <a:buFont typeface="Wingdings" panose="05000000000000000000" pitchFamily="2" charset="2"/>
              <a:buChar char="§"/>
            </a:pPr>
            <a:r>
              <a:rPr lang="nl-NL" sz="3600" dirty="0"/>
              <a:t> Filmpje</a:t>
            </a:r>
          </a:p>
          <a:p>
            <a:pPr>
              <a:buFont typeface="Wingdings" panose="05000000000000000000" pitchFamily="2" charset="2"/>
              <a:buChar char="§"/>
            </a:pPr>
            <a:r>
              <a:rPr lang="nl-NL" sz="3600" dirty="0"/>
              <a:t> Wet in de praktijk</a:t>
            </a:r>
          </a:p>
          <a:p>
            <a:pPr>
              <a:buFont typeface="Wingdings" panose="05000000000000000000" pitchFamily="2" charset="2"/>
              <a:buChar char="§"/>
            </a:pPr>
            <a:r>
              <a:rPr lang="nl-NL" sz="3600" dirty="0"/>
              <a:t> Theorie</a:t>
            </a:r>
          </a:p>
          <a:p>
            <a:pPr>
              <a:buFont typeface="Wingdings" panose="05000000000000000000" pitchFamily="2" charset="2"/>
              <a:buChar char="§"/>
            </a:pPr>
            <a:endParaRPr lang="nl-NL" sz="3200" dirty="0"/>
          </a:p>
          <a:p>
            <a:pPr>
              <a:buFont typeface="Wingdings" panose="05000000000000000000" pitchFamily="2" charset="2"/>
              <a:buChar char="§"/>
            </a:pPr>
            <a:endParaRPr lang="nl-NL" sz="3200" dirty="0"/>
          </a:p>
          <a:p>
            <a:pPr marL="0" indent="0">
              <a:buNone/>
            </a:pPr>
            <a:r>
              <a:rPr lang="nl-NL" sz="3200" dirty="0"/>
              <a:t>Maar eerst ….. </a:t>
            </a:r>
          </a:p>
          <a:p>
            <a:pPr marL="0" indent="0" algn="ctr">
              <a:buNone/>
            </a:pPr>
            <a:endParaRPr lang="nl-NL" sz="6600" dirty="0"/>
          </a:p>
          <a:p>
            <a:endParaRPr lang="nl-NL" sz="3200" b="1" dirty="0"/>
          </a:p>
          <a:p>
            <a:endParaRPr lang="nl-NL" sz="3200" b="1" dirty="0"/>
          </a:p>
          <a:p>
            <a:endParaRPr lang="nl-NL" sz="3200" b="1" dirty="0"/>
          </a:p>
        </p:txBody>
      </p:sp>
      <p:sp>
        <p:nvSpPr>
          <p:cNvPr id="6" name="Tijdelijke aanduiding voor inhoud 5">
            <a:extLst>
              <a:ext uri="{FF2B5EF4-FFF2-40B4-BE49-F238E27FC236}">
                <a16:creationId xmlns:a16="http://schemas.microsoft.com/office/drawing/2014/main" id="{FB72618C-2DA1-4394-A7F5-D460C3EDFD44}"/>
              </a:ext>
            </a:extLst>
          </p:cNvPr>
          <p:cNvSpPr>
            <a:spLocks noGrp="1"/>
          </p:cNvSpPr>
          <p:nvPr>
            <p:ph sz="quarter" idx="4"/>
          </p:nvPr>
        </p:nvSpPr>
        <p:spPr>
          <a:xfrm>
            <a:off x="6412992" y="2179634"/>
            <a:ext cx="5321808" cy="3797992"/>
          </a:xfrm>
        </p:spPr>
        <p:txBody>
          <a:bodyPr>
            <a:noAutofit/>
          </a:bodyPr>
          <a:lstStyle/>
          <a:p>
            <a:pPr>
              <a:buFont typeface="Wingdings" panose="05000000000000000000" pitchFamily="2" charset="2"/>
              <a:buChar char="§"/>
            </a:pPr>
            <a:r>
              <a:rPr lang="nl-NL" sz="3200" dirty="0"/>
              <a:t> Lesopdracht I. van der Velde</a:t>
            </a:r>
          </a:p>
          <a:p>
            <a:pPr>
              <a:buFont typeface="Wingdings" panose="05000000000000000000" pitchFamily="2" charset="2"/>
              <a:buChar char="§"/>
            </a:pPr>
            <a:r>
              <a:rPr lang="nl-NL" sz="3200" dirty="0"/>
              <a:t> Nabespreking</a:t>
            </a:r>
          </a:p>
          <a:p>
            <a:pPr>
              <a:buFont typeface="Wingdings" panose="05000000000000000000" pitchFamily="2" charset="2"/>
              <a:buChar char="§"/>
            </a:pPr>
            <a:r>
              <a:rPr lang="nl-NL" sz="3200" dirty="0"/>
              <a:t> Pauze</a:t>
            </a:r>
          </a:p>
        </p:txBody>
      </p:sp>
      <p:sp>
        <p:nvSpPr>
          <p:cNvPr id="8" name="Tijdelijke aanduiding voor tekst 7">
            <a:extLst>
              <a:ext uri="{FF2B5EF4-FFF2-40B4-BE49-F238E27FC236}">
                <a16:creationId xmlns:a16="http://schemas.microsoft.com/office/drawing/2014/main" id="{184BA4F6-4923-4777-9D07-11479D3AAFCF}"/>
              </a:ext>
            </a:extLst>
          </p:cNvPr>
          <p:cNvSpPr>
            <a:spLocks noGrp="1"/>
          </p:cNvSpPr>
          <p:nvPr>
            <p:ph type="body" idx="1"/>
          </p:nvPr>
        </p:nvSpPr>
        <p:spPr/>
        <p:txBody>
          <a:bodyPr/>
          <a:lstStyle/>
          <a:p>
            <a:endParaRPr lang="nl-NL" dirty="0"/>
          </a:p>
        </p:txBody>
      </p:sp>
      <p:sp>
        <p:nvSpPr>
          <p:cNvPr id="10" name="Tijdelijke aanduiding voor tekst 9">
            <a:extLst>
              <a:ext uri="{FF2B5EF4-FFF2-40B4-BE49-F238E27FC236}">
                <a16:creationId xmlns:a16="http://schemas.microsoft.com/office/drawing/2014/main" id="{A53DBA5A-74D8-499B-91D2-EC67E9AE9F9F}"/>
              </a:ext>
            </a:extLst>
          </p:cNvPr>
          <p:cNvSpPr>
            <a:spLocks noGrp="1"/>
          </p:cNvSpPr>
          <p:nvPr>
            <p:ph type="body" sz="quarter" idx="3"/>
          </p:nvPr>
        </p:nvSpPr>
        <p:spPr>
          <a:xfrm>
            <a:off x="5989320" y="2050024"/>
            <a:ext cx="4754880" cy="822960"/>
          </a:xfrm>
        </p:spPr>
        <p:txBody>
          <a:bodyPr/>
          <a:lstStyle/>
          <a:p>
            <a:endParaRPr lang="nl-NL" dirty="0"/>
          </a:p>
        </p:txBody>
      </p:sp>
    </p:spTree>
    <p:extLst>
      <p:ext uri="{BB962C8B-B14F-4D97-AF65-F5344CB8AC3E}">
        <p14:creationId xmlns:p14="http://schemas.microsoft.com/office/powerpoint/2010/main" val="1660885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7F432D6-15A4-4BE1-BA1F-C0359AC7A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2">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13FA642-EF37-4D90-BB3C-DE189A2118BD}"/>
              </a:ext>
            </a:extLst>
          </p:cNvPr>
          <p:cNvSpPr>
            <a:spLocks noGrp="1"/>
          </p:cNvSpPr>
          <p:nvPr>
            <p:ph type="title"/>
          </p:nvPr>
        </p:nvSpPr>
        <p:spPr>
          <a:xfrm>
            <a:off x="3469327" y="788416"/>
            <a:ext cx="7923264" cy="1499616"/>
          </a:xfrm>
        </p:spPr>
        <p:txBody>
          <a:bodyPr>
            <a:normAutofit/>
          </a:bodyPr>
          <a:lstStyle/>
          <a:p>
            <a:pPr algn="ctr"/>
            <a:r>
              <a:rPr lang="nl-NL" dirty="0">
                <a:solidFill>
                  <a:srgbClr val="FFFFFF"/>
                </a:solidFill>
              </a:rPr>
              <a:t>Opwarmertje</a:t>
            </a:r>
          </a:p>
        </p:txBody>
      </p:sp>
      <p:cxnSp>
        <p:nvCxnSpPr>
          <p:cNvPr id="14" name="Straight Connector 13">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2">
                <a:alpha val="8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8201BDDC-2AAC-4B7F-8C4F-70F184BA80D5}"/>
              </a:ext>
            </a:extLst>
          </p:cNvPr>
          <p:cNvSpPr>
            <a:spLocks noGrp="1"/>
          </p:cNvSpPr>
          <p:nvPr>
            <p:ph idx="1"/>
          </p:nvPr>
        </p:nvSpPr>
        <p:spPr>
          <a:xfrm>
            <a:off x="3469327" y="2489202"/>
            <a:ext cx="7923264" cy="3554614"/>
          </a:xfrm>
        </p:spPr>
        <p:txBody>
          <a:bodyPr>
            <a:normAutofit/>
          </a:bodyPr>
          <a:lstStyle/>
          <a:p>
            <a:pPr marL="0" indent="0" algn="ctr">
              <a:buNone/>
            </a:pPr>
            <a:r>
              <a:rPr lang="nl-NL" sz="3000" dirty="0"/>
              <a:t>Ga met je </a:t>
            </a:r>
            <a:r>
              <a:rPr lang="nl-NL" sz="3000" i="1" dirty="0"/>
              <a:t>telefoon/laptop </a:t>
            </a:r>
            <a:r>
              <a:rPr lang="nl-NL" sz="3000" dirty="0"/>
              <a:t>naar</a:t>
            </a:r>
          </a:p>
          <a:p>
            <a:pPr marL="0" indent="0" algn="ctr">
              <a:buNone/>
            </a:pPr>
            <a:r>
              <a:rPr lang="nl-NL" sz="3000" dirty="0"/>
              <a:t> </a:t>
            </a:r>
            <a:r>
              <a:rPr lang="nl-NL" sz="4000" b="1" dirty="0"/>
              <a:t>Menti.com </a:t>
            </a:r>
          </a:p>
          <a:p>
            <a:pPr marL="0" indent="0" algn="ctr">
              <a:buNone/>
            </a:pPr>
            <a:endParaRPr lang="nl-NL" dirty="0"/>
          </a:p>
          <a:p>
            <a:pPr marL="0" indent="0" algn="ctr">
              <a:buNone/>
            </a:pPr>
            <a:r>
              <a:rPr lang="nl-NL" sz="3000" dirty="0"/>
              <a:t>En gebruik code</a:t>
            </a:r>
          </a:p>
          <a:p>
            <a:pPr marL="0" indent="0" algn="ctr">
              <a:buNone/>
            </a:pPr>
            <a:r>
              <a:rPr lang="nl-NL" sz="5400" b="1" dirty="0"/>
              <a:t>66 76 2</a:t>
            </a:r>
          </a:p>
          <a:p>
            <a:pPr marL="0" indent="0" algn="ctr">
              <a:buNone/>
            </a:pPr>
            <a:endParaRPr lang="nl-NL" sz="4000" b="1" dirty="0"/>
          </a:p>
          <a:p>
            <a:endParaRPr lang="nl-NL" dirty="0">
              <a:solidFill>
                <a:srgbClr val="FFFFFF"/>
              </a:solidFill>
            </a:endParaRPr>
          </a:p>
        </p:txBody>
      </p:sp>
      <p:pic>
        <p:nvPicPr>
          <p:cNvPr id="11" name="Picture 2" descr="Afbeeldingsresultaat voor brainstorm">
            <a:extLst>
              <a:ext uri="{FF2B5EF4-FFF2-40B4-BE49-F238E27FC236}">
                <a16:creationId xmlns:a16="http://schemas.microsoft.com/office/drawing/2014/main" id="{6492F485-61D6-4623-8A99-83C5186E16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520" y="3440176"/>
            <a:ext cx="2366195" cy="236619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Afbeeldingsresultaat voor brainstorm">
            <a:extLst>
              <a:ext uri="{FF2B5EF4-FFF2-40B4-BE49-F238E27FC236}">
                <a16:creationId xmlns:a16="http://schemas.microsoft.com/office/drawing/2014/main" id="{FE32FD36-E2AD-40F9-8A2F-E58EE5E0D5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85574" y="701040"/>
            <a:ext cx="2124610" cy="2124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68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3FA642-EF37-4D90-BB3C-DE189A2118BD}"/>
              </a:ext>
            </a:extLst>
          </p:cNvPr>
          <p:cNvSpPr>
            <a:spLocks noGrp="1"/>
          </p:cNvSpPr>
          <p:nvPr>
            <p:ph type="title"/>
          </p:nvPr>
        </p:nvSpPr>
        <p:spPr>
          <a:xfrm>
            <a:off x="-1408366" y="685217"/>
            <a:ext cx="9720072" cy="1499616"/>
          </a:xfrm>
        </p:spPr>
        <p:txBody>
          <a:bodyPr>
            <a:normAutofit/>
          </a:bodyPr>
          <a:lstStyle/>
          <a:p>
            <a:pPr algn="ctr"/>
            <a:r>
              <a:rPr lang="nl-NL" sz="5400" dirty="0">
                <a:solidFill>
                  <a:schemeClr val="tx1">
                    <a:lumMod val="85000"/>
                    <a:lumOff val="15000"/>
                  </a:schemeClr>
                </a:solidFill>
              </a:rPr>
              <a:t>Recht</a:t>
            </a:r>
            <a:endParaRPr lang="nl-NL" dirty="0">
              <a:solidFill>
                <a:srgbClr val="FFFFFF"/>
              </a:solidFill>
            </a:endParaRPr>
          </a:p>
        </p:txBody>
      </p:sp>
      <p:sp>
        <p:nvSpPr>
          <p:cNvPr id="8" name="Tekstvak 7">
            <a:extLst>
              <a:ext uri="{FF2B5EF4-FFF2-40B4-BE49-F238E27FC236}">
                <a16:creationId xmlns:a16="http://schemas.microsoft.com/office/drawing/2014/main" id="{34AAE9EB-7A18-4C22-B5E3-05350847BBBC}"/>
              </a:ext>
            </a:extLst>
          </p:cNvPr>
          <p:cNvSpPr txBox="1"/>
          <p:nvPr/>
        </p:nvSpPr>
        <p:spPr>
          <a:xfrm>
            <a:off x="644520" y="1751409"/>
            <a:ext cx="5630060" cy="954107"/>
          </a:xfrm>
          <a:prstGeom prst="rect">
            <a:avLst/>
          </a:prstGeom>
          <a:noFill/>
        </p:spPr>
        <p:txBody>
          <a:bodyPr wrap="square" rtlCol="0">
            <a:spAutoFit/>
          </a:bodyPr>
          <a:lstStyle/>
          <a:p>
            <a:pPr algn="ctr"/>
            <a:r>
              <a:rPr lang="nl-NL" sz="2800" dirty="0"/>
              <a:t>Regels die door de samenleving zijn opgesteld</a:t>
            </a:r>
          </a:p>
        </p:txBody>
      </p:sp>
      <p:sp>
        <p:nvSpPr>
          <p:cNvPr id="20" name="Tekstvak 19">
            <a:extLst>
              <a:ext uri="{FF2B5EF4-FFF2-40B4-BE49-F238E27FC236}">
                <a16:creationId xmlns:a16="http://schemas.microsoft.com/office/drawing/2014/main" id="{9DDC6797-FD47-4241-ACDC-AC1A14D0A641}"/>
              </a:ext>
            </a:extLst>
          </p:cNvPr>
          <p:cNvSpPr txBox="1"/>
          <p:nvPr/>
        </p:nvSpPr>
        <p:spPr>
          <a:xfrm>
            <a:off x="6251792" y="1782593"/>
            <a:ext cx="5472029" cy="954107"/>
          </a:xfrm>
          <a:prstGeom prst="rect">
            <a:avLst/>
          </a:prstGeom>
          <a:noFill/>
        </p:spPr>
        <p:txBody>
          <a:bodyPr wrap="square" rtlCol="0">
            <a:spAutoFit/>
          </a:bodyPr>
          <a:lstStyle/>
          <a:p>
            <a:pPr algn="ctr"/>
            <a:r>
              <a:rPr lang="nl-NL" sz="2800" dirty="0"/>
              <a:t>Schrijft voor aan welke regels we ons moeten houden</a:t>
            </a:r>
            <a:endParaRPr lang="nl-NL" sz="2800" u="sng" dirty="0"/>
          </a:p>
        </p:txBody>
      </p:sp>
      <p:sp>
        <p:nvSpPr>
          <p:cNvPr id="21" name="Titel 1">
            <a:extLst>
              <a:ext uri="{FF2B5EF4-FFF2-40B4-BE49-F238E27FC236}">
                <a16:creationId xmlns:a16="http://schemas.microsoft.com/office/drawing/2014/main" id="{B38FCE5B-697F-44E7-970A-A848CF0E7013}"/>
              </a:ext>
            </a:extLst>
          </p:cNvPr>
          <p:cNvSpPr txBox="1">
            <a:spLocks/>
          </p:cNvSpPr>
          <p:nvPr/>
        </p:nvSpPr>
        <p:spPr>
          <a:xfrm>
            <a:off x="4329188" y="612192"/>
            <a:ext cx="9720072"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algn="ctr"/>
            <a:r>
              <a:rPr lang="nl-NL" sz="5400" dirty="0">
                <a:solidFill>
                  <a:schemeClr val="tx1">
                    <a:lumMod val="85000"/>
                    <a:lumOff val="15000"/>
                  </a:schemeClr>
                </a:solidFill>
              </a:rPr>
              <a:t>Wetgeving</a:t>
            </a:r>
            <a:endParaRPr lang="nl-NL" dirty="0">
              <a:solidFill>
                <a:srgbClr val="FFFFFF"/>
              </a:solidFill>
            </a:endParaRPr>
          </a:p>
        </p:txBody>
      </p:sp>
      <p:sp>
        <p:nvSpPr>
          <p:cNvPr id="23" name="Tekstvak 22">
            <a:extLst>
              <a:ext uri="{FF2B5EF4-FFF2-40B4-BE49-F238E27FC236}">
                <a16:creationId xmlns:a16="http://schemas.microsoft.com/office/drawing/2014/main" id="{1B7D72CF-0DDE-4F2A-BFA5-F4C6DFFD06A3}"/>
              </a:ext>
            </a:extLst>
          </p:cNvPr>
          <p:cNvSpPr txBox="1"/>
          <p:nvPr/>
        </p:nvSpPr>
        <p:spPr>
          <a:xfrm>
            <a:off x="480230" y="3520648"/>
            <a:ext cx="5472029" cy="1815882"/>
          </a:xfrm>
          <a:prstGeom prst="rect">
            <a:avLst/>
          </a:prstGeom>
          <a:noFill/>
        </p:spPr>
        <p:txBody>
          <a:bodyPr wrap="square" rtlCol="0">
            <a:spAutoFit/>
          </a:bodyPr>
          <a:lstStyle/>
          <a:p>
            <a:pPr algn="ctr"/>
            <a:r>
              <a:rPr lang="nl-NL" sz="2800" b="1" dirty="0"/>
              <a:t>“Waar iedereen zich aan behoort te houden”</a:t>
            </a:r>
          </a:p>
          <a:p>
            <a:pPr algn="ctr"/>
            <a:endParaRPr lang="nl-NL" sz="2800" dirty="0"/>
          </a:p>
          <a:p>
            <a:pPr algn="ctr"/>
            <a:endParaRPr lang="nl-NL" sz="2800" dirty="0"/>
          </a:p>
        </p:txBody>
      </p:sp>
      <p:sp>
        <p:nvSpPr>
          <p:cNvPr id="24" name="Tekstvak 23">
            <a:extLst>
              <a:ext uri="{FF2B5EF4-FFF2-40B4-BE49-F238E27FC236}">
                <a16:creationId xmlns:a16="http://schemas.microsoft.com/office/drawing/2014/main" id="{73993EC6-B800-4EF7-AEC4-4C69686CAE5F}"/>
              </a:ext>
            </a:extLst>
          </p:cNvPr>
          <p:cNvSpPr txBox="1"/>
          <p:nvPr/>
        </p:nvSpPr>
        <p:spPr>
          <a:xfrm>
            <a:off x="6264244" y="3520647"/>
            <a:ext cx="5472029" cy="1384995"/>
          </a:xfrm>
          <a:prstGeom prst="rect">
            <a:avLst/>
          </a:prstGeom>
          <a:noFill/>
        </p:spPr>
        <p:txBody>
          <a:bodyPr wrap="square" rtlCol="0">
            <a:spAutoFit/>
          </a:bodyPr>
          <a:lstStyle/>
          <a:p>
            <a:pPr algn="ctr"/>
            <a:r>
              <a:rPr lang="nl-NL" sz="2800" b="1" dirty="0"/>
              <a:t>“Algemeen geldende regels”</a:t>
            </a:r>
          </a:p>
          <a:p>
            <a:pPr algn="ctr"/>
            <a:endParaRPr lang="nl-NL" sz="2800" dirty="0"/>
          </a:p>
          <a:p>
            <a:pPr algn="ctr"/>
            <a:endParaRPr lang="nl-NL" sz="2800" dirty="0"/>
          </a:p>
        </p:txBody>
      </p:sp>
      <p:sp>
        <p:nvSpPr>
          <p:cNvPr id="25" name="Rechthoek 24">
            <a:extLst>
              <a:ext uri="{FF2B5EF4-FFF2-40B4-BE49-F238E27FC236}">
                <a16:creationId xmlns:a16="http://schemas.microsoft.com/office/drawing/2014/main" id="{9681D369-4DB2-4AAA-9CCD-C33B7675039B}"/>
              </a:ext>
            </a:extLst>
          </p:cNvPr>
          <p:cNvSpPr/>
          <p:nvPr/>
        </p:nvSpPr>
        <p:spPr>
          <a:xfrm>
            <a:off x="168244" y="5332750"/>
            <a:ext cx="11756835" cy="1077218"/>
          </a:xfrm>
          <a:prstGeom prst="rect">
            <a:avLst/>
          </a:prstGeom>
        </p:spPr>
        <p:txBody>
          <a:bodyPr wrap="square">
            <a:spAutoFit/>
          </a:bodyPr>
          <a:lstStyle/>
          <a:p>
            <a:pPr algn="ctr"/>
            <a:r>
              <a:rPr lang="nl-NL" sz="3200" dirty="0">
                <a:solidFill>
                  <a:srgbClr val="00B0F0"/>
                </a:solidFill>
              </a:rPr>
              <a:t>Maar waarom?</a:t>
            </a:r>
          </a:p>
          <a:p>
            <a:pPr lvl="0"/>
            <a:r>
              <a:rPr lang="nl-NL" sz="3200" dirty="0"/>
              <a:t>Iedereen voor de wet gelijk maken	</a:t>
            </a:r>
            <a:r>
              <a:rPr lang="nl-NL" sz="3200" dirty="0">
                <a:sym typeface="Wingdings" panose="05000000000000000000" pitchFamily="2" charset="2"/>
              </a:rPr>
              <a:t>  		Chaos voorkomen</a:t>
            </a:r>
            <a:endParaRPr lang="nl-NL" sz="3200" dirty="0"/>
          </a:p>
        </p:txBody>
      </p:sp>
    </p:spTree>
    <p:extLst>
      <p:ext uri="{BB962C8B-B14F-4D97-AF65-F5344CB8AC3E}">
        <p14:creationId xmlns:p14="http://schemas.microsoft.com/office/powerpoint/2010/main" val="368325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7F432D6-15A4-4BE1-BA1F-C0359AC7A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2">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13FA642-EF37-4D90-BB3C-DE189A2118BD}"/>
              </a:ext>
            </a:extLst>
          </p:cNvPr>
          <p:cNvSpPr>
            <a:spLocks noGrp="1"/>
          </p:cNvSpPr>
          <p:nvPr>
            <p:ph type="title"/>
          </p:nvPr>
        </p:nvSpPr>
        <p:spPr>
          <a:xfrm>
            <a:off x="3469327" y="788416"/>
            <a:ext cx="7923264" cy="1499616"/>
          </a:xfrm>
        </p:spPr>
        <p:txBody>
          <a:bodyPr>
            <a:normAutofit/>
          </a:bodyPr>
          <a:lstStyle/>
          <a:p>
            <a:pPr algn="ctr"/>
            <a:r>
              <a:rPr lang="nl-NL" sz="5400">
                <a:solidFill>
                  <a:schemeClr val="tx1">
                    <a:lumMod val="85000"/>
                    <a:lumOff val="15000"/>
                  </a:schemeClr>
                </a:solidFill>
              </a:rPr>
              <a:t>Waarom Recht?</a:t>
            </a:r>
            <a:endParaRPr lang="nl-NL" dirty="0">
              <a:solidFill>
                <a:srgbClr val="FFFFFF"/>
              </a:solidFill>
            </a:endParaRPr>
          </a:p>
        </p:txBody>
      </p:sp>
      <p:cxnSp>
        <p:nvCxnSpPr>
          <p:cNvPr id="14" name="Straight Connector 13">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2">
                <a:alpha val="8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8201BDDC-2AAC-4B7F-8C4F-70F184BA80D5}"/>
              </a:ext>
            </a:extLst>
          </p:cNvPr>
          <p:cNvSpPr>
            <a:spLocks noGrp="1"/>
          </p:cNvSpPr>
          <p:nvPr>
            <p:ph idx="1"/>
          </p:nvPr>
        </p:nvSpPr>
        <p:spPr>
          <a:xfrm>
            <a:off x="2690779" y="1967608"/>
            <a:ext cx="9541922" cy="4649916"/>
          </a:xfrm>
        </p:spPr>
        <p:txBody>
          <a:bodyPr>
            <a:noAutofit/>
          </a:bodyPr>
          <a:lstStyle/>
          <a:p>
            <a:pPr marL="0" indent="0" algn="ctr">
              <a:buNone/>
            </a:pPr>
            <a:r>
              <a:rPr lang="nl-NL" sz="3200" i="1" dirty="0"/>
              <a:t>“Recht van de sterkste of recht van de rijkste geldt niet”</a:t>
            </a:r>
          </a:p>
          <a:p>
            <a:pPr marL="0" indent="0" algn="ctr">
              <a:buNone/>
            </a:pPr>
            <a:endParaRPr lang="nl-NL" sz="2400" dirty="0">
              <a:solidFill>
                <a:srgbClr val="FFFFFF"/>
              </a:solidFill>
            </a:endParaRPr>
          </a:p>
          <a:p>
            <a:pPr marL="0" indent="0">
              <a:buNone/>
            </a:pPr>
            <a:r>
              <a:rPr lang="nl-NL" sz="3200" dirty="0">
                <a:solidFill>
                  <a:srgbClr val="FFFFFF"/>
                </a:solidFill>
              </a:rPr>
              <a:t>Functies van recht:</a:t>
            </a:r>
          </a:p>
          <a:p>
            <a:pPr>
              <a:buFont typeface="Wingdings" panose="05000000000000000000" pitchFamily="2" charset="2"/>
              <a:buChar char="q"/>
            </a:pPr>
            <a:r>
              <a:rPr lang="nl-NL" sz="3200" dirty="0">
                <a:solidFill>
                  <a:srgbClr val="FFFFFF"/>
                </a:solidFill>
              </a:rPr>
              <a:t> Ordenen samenleving</a:t>
            </a:r>
          </a:p>
          <a:p>
            <a:pPr>
              <a:buFont typeface="Wingdings" panose="05000000000000000000" pitchFamily="2" charset="2"/>
              <a:buChar char="q"/>
            </a:pPr>
            <a:r>
              <a:rPr lang="nl-NL" sz="3200" dirty="0">
                <a:solidFill>
                  <a:srgbClr val="FFFFFF"/>
                </a:solidFill>
              </a:rPr>
              <a:t> Bescherming van de zwakkeren </a:t>
            </a:r>
          </a:p>
          <a:p>
            <a:pPr>
              <a:buFont typeface="Wingdings" panose="05000000000000000000" pitchFamily="2" charset="2"/>
              <a:buChar char="q"/>
            </a:pPr>
            <a:r>
              <a:rPr lang="nl-NL" sz="3200" dirty="0">
                <a:solidFill>
                  <a:srgbClr val="FFFFFF"/>
                </a:solidFill>
              </a:rPr>
              <a:t> Conflictbeheersing</a:t>
            </a:r>
          </a:p>
          <a:p>
            <a:pPr>
              <a:buFont typeface="Wingdings" panose="05000000000000000000" pitchFamily="2" charset="2"/>
              <a:buChar char="q"/>
            </a:pPr>
            <a:r>
              <a:rPr lang="nl-NL" sz="3200" dirty="0">
                <a:solidFill>
                  <a:srgbClr val="FFFFFF"/>
                </a:solidFill>
              </a:rPr>
              <a:t> Evenwicht tussen maatschappij en individu</a:t>
            </a:r>
            <a:endParaRPr lang="nl-NL" sz="3200" b="1" dirty="0">
              <a:solidFill>
                <a:srgbClr val="FFFFFF"/>
              </a:solidFill>
            </a:endParaRPr>
          </a:p>
          <a:p>
            <a:pPr marL="0" indent="0" algn="ctr">
              <a:buNone/>
            </a:pPr>
            <a:endParaRPr lang="nl-NL" sz="3600" dirty="0">
              <a:solidFill>
                <a:srgbClr val="FFFFFF"/>
              </a:solidFill>
              <a:sym typeface="Wingdings" panose="05000000000000000000" pitchFamily="2" charset="2"/>
            </a:endParaRPr>
          </a:p>
          <a:p>
            <a:pPr marL="0" indent="0">
              <a:buNone/>
            </a:pPr>
            <a:endParaRPr lang="nl-NL" sz="2600" dirty="0">
              <a:solidFill>
                <a:srgbClr val="FFFFFF"/>
              </a:solidFill>
            </a:endParaRPr>
          </a:p>
        </p:txBody>
      </p:sp>
      <p:pic>
        <p:nvPicPr>
          <p:cNvPr id="2050" name="Picture 2" descr="Gerelateerde afbeelding">
            <a:extLst>
              <a:ext uri="{FF2B5EF4-FFF2-40B4-BE49-F238E27FC236}">
                <a16:creationId xmlns:a16="http://schemas.microsoft.com/office/drawing/2014/main" id="{6D1763B9-04D9-4680-969B-501AD57EFB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277" y="922804"/>
            <a:ext cx="2042240" cy="204224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Afbeeldingsresultaat voor balance .png">
            <a:extLst>
              <a:ext uri="{FF2B5EF4-FFF2-40B4-BE49-F238E27FC236}">
                <a16:creationId xmlns:a16="http://schemas.microsoft.com/office/drawing/2014/main" id="{0B95B0DF-E979-46A3-9BDD-7172E8B539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846" y="3892957"/>
            <a:ext cx="2042240" cy="1633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4525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0C2BFA-8A5A-4D38-B8AA-7AC8940188B1}"/>
              </a:ext>
            </a:extLst>
          </p:cNvPr>
          <p:cNvSpPr>
            <a:spLocks noGrp="1"/>
          </p:cNvSpPr>
          <p:nvPr>
            <p:ph type="title"/>
          </p:nvPr>
        </p:nvSpPr>
        <p:spPr/>
        <p:txBody>
          <a:bodyPr/>
          <a:lstStyle/>
          <a:p>
            <a:pPr algn="ctr"/>
            <a:r>
              <a:rPr lang="nl-NL" dirty="0"/>
              <a:t>Bescherming van iedereen?</a:t>
            </a:r>
          </a:p>
        </p:txBody>
      </p:sp>
      <p:sp>
        <p:nvSpPr>
          <p:cNvPr id="3" name="Tijdelijke aanduiding voor inhoud 2">
            <a:extLst>
              <a:ext uri="{FF2B5EF4-FFF2-40B4-BE49-F238E27FC236}">
                <a16:creationId xmlns:a16="http://schemas.microsoft.com/office/drawing/2014/main" id="{566B3942-6976-41CD-878F-C3A3AB92E8DE}"/>
              </a:ext>
            </a:extLst>
          </p:cNvPr>
          <p:cNvSpPr>
            <a:spLocks noGrp="1"/>
          </p:cNvSpPr>
          <p:nvPr>
            <p:ph idx="1"/>
          </p:nvPr>
        </p:nvSpPr>
        <p:spPr/>
        <p:txBody>
          <a:bodyPr/>
          <a:lstStyle/>
          <a:p>
            <a:endParaRPr lang="nl-NL" dirty="0"/>
          </a:p>
          <a:p>
            <a:endParaRPr lang="nl-NL" dirty="0"/>
          </a:p>
        </p:txBody>
      </p:sp>
      <p:pic>
        <p:nvPicPr>
          <p:cNvPr id="4" name="Onlinemedia 3">
            <a:hlinkClick r:id="" action="ppaction://media"/>
            <a:extLst>
              <a:ext uri="{FF2B5EF4-FFF2-40B4-BE49-F238E27FC236}">
                <a16:creationId xmlns:a16="http://schemas.microsoft.com/office/drawing/2014/main" id="{35A6E1D9-2706-4B71-9762-D76B0CB404A3}"/>
              </a:ext>
            </a:extLst>
          </p:cNvPr>
          <p:cNvPicPr>
            <a:picLocks noRot="1" noChangeAspect="1"/>
          </p:cNvPicPr>
          <p:nvPr>
            <a:videoFile r:link="rId1"/>
          </p:nvPr>
        </p:nvPicPr>
        <p:blipFill>
          <a:blip r:embed="rId3"/>
          <a:stretch>
            <a:fillRect/>
          </a:stretch>
        </p:blipFill>
        <p:spPr>
          <a:xfrm>
            <a:off x="1655833" y="1731469"/>
            <a:ext cx="8340804" cy="4691702"/>
          </a:xfrm>
          <a:prstGeom prst="rect">
            <a:avLst/>
          </a:prstGeom>
        </p:spPr>
      </p:pic>
      <p:pic>
        <p:nvPicPr>
          <p:cNvPr id="3074" name="Picture 2" descr="Afbeeldingsresultaat voor vrouwe justitia">
            <a:extLst>
              <a:ext uri="{FF2B5EF4-FFF2-40B4-BE49-F238E27FC236}">
                <a16:creationId xmlns:a16="http://schemas.microsoft.com/office/drawing/2014/main" id="{B4FD5B5C-2CDE-4B64-96D3-F96E9852BF4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929" y="4286843"/>
            <a:ext cx="1114679" cy="224645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Gerelateerde afbeelding">
            <a:extLst>
              <a:ext uri="{FF2B5EF4-FFF2-40B4-BE49-F238E27FC236}">
                <a16:creationId xmlns:a16="http://schemas.microsoft.com/office/drawing/2014/main" id="{5267BE31-C56B-472E-A390-9DA1094ED2D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338788" y="166343"/>
            <a:ext cx="1658168" cy="16932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395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7F432D6-15A4-4BE1-BA1F-C0359AC7A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2">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13FA642-EF37-4D90-BB3C-DE189A2118BD}"/>
              </a:ext>
            </a:extLst>
          </p:cNvPr>
          <p:cNvSpPr>
            <a:spLocks noGrp="1"/>
          </p:cNvSpPr>
          <p:nvPr>
            <p:ph type="title"/>
          </p:nvPr>
        </p:nvSpPr>
        <p:spPr>
          <a:xfrm>
            <a:off x="3502414" y="322072"/>
            <a:ext cx="7923264" cy="1499616"/>
          </a:xfrm>
        </p:spPr>
        <p:txBody>
          <a:bodyPr>
            <a:normAutofit/>
          </a:bodyPr>
          <a:lstStyle/>
          <a:p>
            <a:pPr algn="ctr"/>
            <a:r>
              <a:rPr lang="nl-NL" sz="5400" dirty="0" err="1">
                <a:solidFill>
                  <a:schemeClr val="tx1">
                    <a:lumMod val="85000"/>
                    <a:lumOff val="15000"/>
                  </a:schemeClr>
                </a:solidFill>
              </a:rPr>
              <a:t>Hierarchie</a:t>
            </a:r>
            <a:r>
              <a:rPr lang="nl-NL" sz="5400" dirty="0">
                <a:solidFill>
                  <a:schemeClr val="tx1">
                    <a:lumMod val="85000"/>
                    <a:lumOff val="15000"/>
                  </a:schemeClr>
                </a:solidFill>
              </a:rPr>
              <a:t> van wetgeving</a:t>
            </a:r>
            <a:endParaRPr lang="nl-NL" dirty="0">
              <a:solidFill>
                <a:srgbClr val="FFFFFF"/>
              </a:solidFill>
            </a:endParaRPr>
          </a:p>
        </p:txBody>
      </p:sp>
      <p:cxnSp>
        <p:nvCxnSpPr>
          <p:cNvPr id="14" name="Straight Connector 13">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2">
                <a:alpha val="8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8201BDDC-2AAC-4B7F-8C4F-70F184BA80D5}"/>
              </a:ext>
            </a:extLst>
          </p:cNvPr>
          <p:cNvSpPr>
            <a:spLocks noGrp="1"/>
          </p:cNvSpPr>
          <p:nvPr>
            <p:ph idx="1"/>
          </p:nvPr>
        </p:nvSpPr>
        <p:spPr>
          <a:xfrm>
            <a:off x="2602215" y="1310830"/>
            <a:ext cx="9541922" cy="4649916"/>
          </a:xfrm>
        </p:spPr>
        <p:txBody>
          <a:bodyPr>
            <a:noAutofit/>
          </a:bodyPr>
          <a:lstStyle/>
          <a:p>
            <a:pPr marL="0" indent="0" algn="ctr">
              <a:buNone/>
            </a:pPr>
            <a:endParaRPr lang="nl-NL" sz="3200" i="1" dirty="0"/>
          </a:p>
          <a:p>
            <a:pPr marL="0" indent="0" algn="ctr">
              <a:buNone/>
            </a:pPr>
            <a:endParaRPr lang="nl-NL" sz="3200" i="1" dirty="0"/>
          </a:p>
          <a:p>
            <a:pPr marL="0" indent="0" algn="ctr">
              <a:buNone/>
            </a:pPr>
            <a:endParaRPr lang="nl-NL" sz="3200" i="1" dirty="0"/>
          </a:p>
          <a:p>
            <a:pPr marL="0" indent="0" algn="ctr">
              <a:buNone/>
            </a:pPr>
            <a:endParaRPr lang="nl-NL" sz="3200" i="1" dirty="0"/>
          </a:p>
          <a:p>
            <a:pPr marL="0" indent="0" algn="ctr">
              <a:buNone/>
            </a:pPr>
            <a:endParaRPr lang="nl-NL" sz="3200" i="1" dirty="0"/>
          </a:p>
          <a:p>
            <a:pPr marL="0" indent="0" algn="ctr">
              <a:buNone/>
            </a:pPr>
            <a:endParaRPr lang="nl-NL" sz="3200" i="1" dirty="0"/>
          </a:p>
          <a:p>
            <a:pPr marL="0" indent="0" algn="ctr">
              <a:buNone/>
            </a:pPr>
            <a:endParaRPr lang="nl-NL" sz="3200" i="1" dirty="0"/>
          </a:p>
          <a:p>
            <a:pPr marL="0" indent="0" algn="ctr">
              <a:buNone/>
            </a:pPr>
            <a:r>
              <a:rPr lang="nl-NL" sz="3200" i="1" dirty="0"/>
              <a:t>“Nationale wetgeving mag niet in strijd zijn met internationale wetgeving”</a:t>
            </a:r>
          </a:p>
          <a:p>
            <a:pPr marL="0" indent="0" algn="ctr">
              <a:buNone/>
            </a:pPr>
            <a:endParaRPr lang="nl-NL" sz="2400" dirty="0">
              <a:solidFill>
                <a:srgbClr val="FFFFFF"/>
              </a:solidFill>
            </a:endParaRPr>
          </a:p>
          <a:p>
            <a:pPr>
              <a:buFont typeface="Wingdings" panose="05000000000000000000" pitchFamily="2" charset="2"/>
              <a:buChar char="q"/>
            </a:pPr>
            <a:endParaRPr lang="nl-NL" sz="2600" dirty="0">
              <a:solidFill>
                <a:srgbClr val="FFFFFF"/>
              </a:solidFill>
            </a:endParaRPr>
          </a:p>
        </p:txBody>
      </p:sp>
      <p:graphicFrame>
        <p:nvGraphicFramePr>
          <p:cNvPr id="4" name="Tabel 3">
            <a:extLst>
              <a:ext uri="{FF2B5EF4-FFF2-40B4-BE49-F238E27FC236}">
                <a16:creationId xmlns:a16="http://schemas.microsoft.com/office/drawing/2014/main" id="{8BE9B151-0519-432B-B439-5DACB61593A8}"/>
              </a:ext>
            </a:extLst>
          </p:cNvPr>
          <p:cNvGraphicFramePr>
            <a:graphicFrameLocks noGrp="1"/>
          </p:cNvGraphicFramePr>
          <p:nvPr>
            <p:extLst>
              <p:ext uri="{D42A27DB-BD31-4B8C-83A1-F6EECF244321}">
                <p14:modId xmlns:p14="http://schemas.microsoft.com/office/powerpoint/2010/main" val="3313670234"/>
              </p:ext>
            </p:extLst>
          </p:nvPr>
        </p:nvGraphicFramePr>
        <p:xfrm>
          <a:off x="2725120" y="1821688"/>
          <a:ext cx="9200181" cy="3750436"/>
        </p:xfrm>
        <a:graphic>
          <a:graphicData uri="http://schemas.openxmlformats.org/drawingml/2006/table">
            <a:tbl>
              <a:tblPr firstRow="1" bandRow="1">
                <a:tableStyleId>{5C22544A-7EE6-4342-B048-85BDC9FD1C3A}</a:tableStyleId>
              </a:tblPr>
              <a:tblGrid>
                <a:gridCol w="3066727">
                  <a:extLst>
                    <a:ext uri="{9D8B030D-6E8A-4147-A177-3AD203B41FA5}">
                      <a16:colId xmlns:a16="http://schemas.microsoft.com/office/drawing/2014/main" val="1423354103"/>
                    </a:ext>
                  </a:extLst>
                </a:gridCol>
                <a:gridCol w="3066727">
                  <a:extLst>
                    <a:ext uri="{9D8B030D-6E8A-4147-A177-3AD203B41FA5}">
                      <a16:colId xmlns:a16="http://schemas.microsoft.com/office/drawing/2014/main" val="787994597"/>
                    </a:ext>
                  </a:extLst>
                </a:gridCol>
                <a:gridCol w="3066727">
                  <a:extLst>
                    <a:ext uri="{9D8B030D-6E8A-4147-A177-3AD203B41FA5}">
                      <a16:colId xmlns:a16="http://schemas.microsoft.com/office/drawing/2014/main" val="745384859"/>
                    </a:ext>
                  </a:extLst>
                </a:gridCol>
              </a:tblGrid>
              <a:tr h="399099">
                <a:tc>
                  <a:txBody>
                    <a:bodyPr/>
                    <a:lstStyle/>
                    <a:p>
                      <a:r>
                        <a:rPr lang="nl-NL" dirty="0"/>
                        <a:t>Wat?</a:t>
                      </a:r>
                    </a:p>
                  </a:txBody>
                  <a:tcPr/>
                </a:tc>
                <a:tc>
                  <a:txBody>
                    <a:bodyPr/>
                    <a:lstStyle/>
                    <a:p>
                      <a:r>
                        <a:rPr lang="nl-NL" dirty="0"/>
                        <a:t>Door wie?</a:t>
                      </a:r>
                    </a:p>
                  </a:txBody>
                  <a:tcPr/>
                </a:tc>
                <a:tc>
                  <a:txBody>
                    <a:bodyPr/>
                    <a:lstStyle/>
                    <a:p>
                      <a:r>
                        <a:rPr lang="nl-NL" dirty="0"/>
                        <a:t>Voorbeeld</a:t>
                      </a:r>
                    </a:p>
                  </a:txBody>
                  <a:tcPr/>
                </a:tc>
                <a:extLst>
                  <a:ext uri="{0D108BD9-81ED-4DB2-BD59-A6C34878D82A}">
                    <a16:rowId xmlns:a16="http://schemas.microsoft.com/office/drawing/2014/main" val="1641927871"/>
                  </a:ext>
                </a:extLst>
              </a:tr>
              <a:tr h="399099">
                <a:tc>
                  <a:txBody>
                    <a:bodyPr/>
                    <a:lstStyle/>
                    <a:p>
                      <a:r>
                        <a:rPr lang="nl-NL" dirty="0"/>
                        <a:t>Verdragen</a:t>
                      </a:r>
                    </a:p>
                  </a:txBody>
                  <a:tcPr/>
                </a:tc>
                <a:tc>
                  <a:txBody>
                    <a:bodyPr/>
                    <a:lstStyle/>
                    <a:p>
                      <a:r>
                        <a:rPr lang="nl-NL" dirty="0"/>
                        <a:t>Verenigde Naties</a:t>
                      </a:r>
                    </a:p>
                  </a:txBody>
                  <a:tcPr/>
                </a:tc>
                <a:tc>
                  <a:txBody>
                    <a:bodyPr/>
                    <a:lstStyle/>
                    <a:p>
                      <a:r>
                        <a:rPr lang="nl-NL" dirty="0"/>
                        <a:t>Universele rechten van de mens</a:t>
                      </a:r>
                    </a:p>
                  </a:txBody>
                  <a:tcPr/>
                </a:tc>
                <a:extLst>
                  <a:ext uri="{0D108BD9-81ED-4DB2-BD59-A6C34878D82A}">
                    <a16:rowId xmlns:a16="http://schemas.microsoft.com/office/drawing/2014/main" val="1016733691"/>
                  </a:ext>
                </a:extLst>
              </a:tr>
              <a:tr h="984079">
                <a:tc>
                  <a:txBody>
                    <a:bodyPr/>
                    <a:lstStyle/>
                    <a:p>
                      <a:r>
                        <a:rPr lang="nl-NL" dirty="0"/>
                        <a:t>Wetten en wetsartikelen</a:t>
                      </a:r>
                    </a:p>
                  </a:txBody>
                  <a:tcPr/>
                </a:tc>
                <a:tc>
                  <a:txBody>
                    <a:bodyPr/>
                    <a:lstStyle/>
                    <a:p>
                      <a:r>
                        <a:rPr lang="nl-NL" dirty="0"/>
                        <a:t>Staten-Generaal</a:t>
                      </a:r>
                    </a:p>
                  </a:txBody>
                  <a:tcPr/>
                </a:tc>
                <a:tc>
                  <a:txBody>
                    <a:bodyPr/>
                    <a:lstStyle/>
                    <a:p>
                      <a:r>
                        <a:rPr lang="nl-NL" dirty="0"/>
                        <a:t>Jeugdwet</a:t>
                      </a:r>
                    </a:p>
                    <a:p>
                      <a:r>
                        <a:rPr lang="nl-NL" dirty="0"/>
                        <a:t>WMO</a:t>
                      </a:r>
                    </a:p>
                    <a:p>
                      <a:r>
                        <a:rPr lang="nl-NL" dirty="0"/>
                        <a:t>Participatiewet</a:t>
                      </a:r>
                    </a:p>
                  </a:txBody>
                  <a:tcPr/>
                </a:tc>
                <a:extLst>
                  <a:ext uri="{0D108BD9-81ED-4DB2-BD59-A6C34878D82A}">
                    <a16:rowId xmlns:a16="http://schemas.microsoft.com/office/drawing/2014/main" val="3697187271"/>
                  </a:ext>
                </a:extLst>
              </a:tr>
              <a:tr h="688856">
                <a:tc>
                  <a:txBody>
                    <a:bodyPr/>
                    <a:lstStyle/>
                    <a:p>
                      <a:r>
                        <a:rPr lang="nl-NL" dirty="0"/>
                        <a:t>Koninklijk Besluit</a:t>
                      </a:r>
                    </a:p>
                  </a:txBody>
                  <a:tcPr/>
                </a:tc>
                <a:tc>
                  <a:txBody>
                    <a:bodyPr/>
                    <a:lstStyle/>
                    <a:p>
                      <a:r>
                        <a:rPr lang="nl-NL" dirty="0"/>
                        <a:t>Ministers en de Koning</a:t>
                      </a:r>
                    </a:p>
                  </a:txBody>
                  <a:tcPr/>
                </a:tc>
                <a:tc>
                  <a:txBody>
                    <a:bodyPr/>
                    <a:lstStyle/>
                    <a:p>
                      <a:r>
                        <a:rPr lang="nl-NL" dirty="0"/>
                        <a:t>Benoeming burgemeester</a:t>
                      </a:r>
                    </a:p>
                    <a:p>
                      <a:r>
                        <a:rPr lang="nl-NL" dirty="0"/>
                        <a:t>Koninklijke onderscheiding</a:t>
                      </a:r>
                    </a:p>
                  </a:txBody>
                  <a:tcPr/>
                </a:tc>
                <a:extLst>
                  <a:ext uri="{0D108BD9-81ED-4DB2-BD59-A6C34878D82A}">
                    <a16:rowId xmlns:a16="http://schemas.microsoft.com/office/drawing/2014/main" val="1288670477"/>
                  </a:ext>
                </a:extLst>
              </a:tr>
              <a:tr h="1279303">
                <a:tc>
                  <a:txBody>
                    <a:bodyPr/>
                    <a:lstStyle/>
                    <a:p>
                      <a:r>
                        <a:rPr lang="nl-NL" dirty="0"/>
                        <a:t>Verordeningen</a:t>
                      </a:r>
                    </a:p>
                  </a:txBody>
                  <a:tcPr/>
                </a:tc>
                <a:tc>
                  <a:txBody>
                    <a:bodyPr/>
                    <a:lstStyle/>
                    <a:p>
                      <a:r>
                        <a:rPr lang="nl-NL" dirty="0"/>
                        <a:t>Provinciale Staten, Waterschappen en gemeenteraden</a:t>
                      </a:r>
                    </a:p>
                  </a:txBody>
                  <a:tcPr/>
                </a:tc>
                <a:tc>
                  <a:txBody>
                    <a:bodyPr/>
                    <a:lstStyle/>
                    <a:p>
                      <a:r>
                        <a:rPr lang="nl-NL" dirty="0"/>
                        <a:t>Invulling van</a:t>
                      </a:r>
                    </a:p>
                    <a:p>
                      <a:r>
                        <a:rPr lang="nl-NL" dirty="0"/>
                        <a:t>          Jeugdwet </a:t>
                      </a:r>
                    </a:p>
                    <a:p>
                      <a:r>
                        <a:rPr lang="nl-NL" dirty="0"/>
                        <a:t>          WMO</a:t>
                      </a:r>
                    </a:p>
                    <a:p>
                      <a:r>
                        <a:rPr lang="nl-NL" dirty="0"/>
                        <a:t>       Participatiewet</a:t>
                      </a:r>
                    </a:p>
                  </a:txBody>
                  <a:tcPr/>
                </a:tc>
                <a:extLst>
                  <a:ext uri="{0D108BD9-81ED-4DB2-BD59-A6C34878D82A}">
                    <a16:rowId xmlns:a16="http://schemas.microsoft.com/office/drawing/2014/main" val="587330014"/>
                  </a:ext>
                </a:extLst>
              </a:tr>
            </a:tbl>
          </a:graphicData>
        </a:graphic>
      </p:graphicFrame>
      <p:pic>
        <p:nvPicPr>
          <p:cNvPr id="1026" name="Picture 2" descr="Afbeeldingsresultaat voor hierarchy board">
            <a:extLst>
              <a:ext uri="{FF2B5EF4-FFF2-40B4-BE49-F238E27FC236}">
                <a16:creationId xmlns:a16="http://schemas.microsoft.com/office/drawing/2014/main" id="{808054E3-375A-40CC-A782-2BFE3A5984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329" y="2592483"/>
            <a:ext cx="1918851" cy="1918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6136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1000"/>
                                        <p:tgtEl>
                                          <p:spTgt spid="3">
                                            <p:txEl>
                                              <p:pRg st="7" end="7"/>
                                            </p:txEl>
                                          </p:spTgt>
                                        </p:tgtEl>
                                      </p:cBhvr>
                                    </p:animEffect>
                                    <p:anim calcmode="lin" valueType="num">
                                      <p:cBhvr>
                                        <p:cTn id="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F6E9AA-451D-4954-A608-8CE2B933B041}"/>
              </a:ext>
            </a:extLst>
          </p:cNvPr>
          <p:cNvSpPr>
            <a:spLocks noGrp="1"/>
          </p:cNvSpPr>
          <p:nvPr>
            <p:ph type="title"/>
          </p:nvPr>
        </p:nvSpPr>
        <p:spPr/>
        <p:txBody>
          <a:bodyPr>
            <a:normAutofit fontScale="90000"/>
          </a:bodyPr>
          <a:lstStyle/>
          <a:p>
            <a:r>
              <a:rPr lang="nl-NL" dirty="0"/>
              <a:t>'Hogere rente studieschuld is in strijd met wet'</a:t>
            </a:r>
            <a:br>
              <a:rPr lang="nl-NL" dirty="0"/>
            </a:br>
            <a:endParaRPr lang="nl-NL" dirty="0"/>
          </a:p>
        </p:txBody>
      </p:sp>
      <p:sp>
        <p:nvSpPr>
          <p:cNvPr id="3" name="Tijdelijke aanduiding voor inhoud 2">
            <a:extLst>
              <a:ext uri="{FF2B5EF4-FFF2-40B4-BE49-F238E27FC236}">
                <a16:creationId xmlns:a16="http://schemas.microsoft.com/office/drawing/2014/main" id="{7CACB36A-C1BF-4A5B-8E43-3ADC7E2FE12B}"/>
              </a:ext>
            </a:extLst>
          </p:cNvPr>
          <p:cNvSpPr>
            <a:spLocks noGrp="1"/>
          </p:cNvSpPr>
          <p:nvPr>
            <p:ph idx="1"/>
          </p:nvPr>
        </p:nvSpPr>
        <p:spPr>
          <a:xfrm>
            <a:off x="1024128" y="1818968"/>
            <a:ext cx="9720073" cy="4490392"/>
          </a:xfrm>
        </p:spPr>
        <p:txBody>
          <a:bodyPr>
            <a:normAutofit/>
          </a:bodyPr>
          <a:lstStyle/>
          <a:p>
            <a:r>
              <a:rPr lang="nl-NL" sz="2800" dirty="0"/>
              <a:t>Het plan van onderwijsminister Ingrid van </a:t>
            </a:r>
            <a:r>
              <a:rPr lang="nl-NL" sz="2800" dirty="0" err="1"/>
              <a:t>Engelshoven</a:t>
            </a:r>
            <a:r>
              <a:rPr lang="nl-NL" sz="2800" dirty="0"/>
              <a:t> om</a:t>
            </a:r>
            <a:r>
              <a:rPr lang="nl-NL" sz="2800" u="sng" dirty="0"/>
              <a:t> de rente op studieschulden te verhogen</a:t>
            </a:r>
            <a:r>
              <a:rPr lang="nl-NL" sz="2800" dirty="0"/>
              <a:t> is in strijd met het internationaal onderwijsrecht. Dat maakten het </a:t>
            </a:r>
            <a:r>
              <a:rPr lang="nl-NL" sz="2800" dirty="0" err="1"/>
              <a:t>Interstedelijk</a:t>
            </a:r>
            <a:r>
              <a:rPr lang="nl-NL" sz="2800" dirty="0"/>
              <a:t> Studenten Overleg (ISO) en het Landelijk Studenten Rechtsbureau (LSR) bekend op basis van eigen juridisch onderzoek.</a:t>
            </a:r>
          </a:p>
          <a:p>
            <a:endParaRPr lang="nl-NL" dirty="0"/>
          </a:p>
          <a:p>
            <a:r>
              <a:rPr lang="nl-NL" dirty="0"/>
              <a:t>Volgens de studentenorganisaties is het regeringsplan </a:t>
            </a:r>
            <a:r>
              <a:rPr lang="nl-NL" u="sng" dirty="0"/>
              <a:t>in directe strijd met een door Nederland ondertekend internationaal verdrag, </a:t>
            </a:r>
            <a:r>
              <a:rPr lang="nl-NL" dirty="0"/>
              <a:t>waarin gesteld wordt dat het hoger onderwijs ‘</a:t>
            </a:r>
            <a:r>
              <a:rPr lang="nl-NL" u="sng" dirty="0"/>
              <a:t>geleidelijk aan kosteloos moet worden gemaakt</a:t>
            </a:r>
            <a:r>
              <a:rPr lang="nl-NL" dirty="0"/>
              <a:t>’. ,,Het spekken van de staatskas met het kostbare geld van studenten blijkt onrechtmatig. Dat werpt nieuw licht op het debat in de Eerste Kamer, daar waar de rechtmatigheid van wetten getoetst word’', aldus het ISO</a:t>
            </a:r>
          </a:p>
        </p:txBody>
      </p:sp>
    </p:spTree>
    <p:controls>
      <mc:AlternateContent xmlns:mc="http://schemas.openxmlformats.org/markup-compatibility/2006">
        <mc:Choice xmlns:v="urn:schemas-microsoft-com:vml" Requires="v">
          <p:control spid="1036" name="HTMLCheckbox1" r:id="rId2" imgW="209520" imgH="266760"/>
        </mc:Choice>
        <mc:Fallback>
          <p:control name="HTMLCheckbox1" r:id="rId2" imgW="209520" imgH="266760">
            <p:pic>
              <p:nvPicPr>
                <p:cNvPr id="5" name="HTMLCheckbox1">
                  <a:extLst>
                    <a:ext uri="{FF2B5EF4-FFF2-40B4-BE49-F238E27FC236}">
                      <a16:creationId xmlns:a16="http://schemas.microsoft.com/office/drawing/2014/main" id="{D8BD559A-0102-46D1-B8B4-1513B80E9A02}"/>
                    </a:ext>
                  </a:extLst>
                </p:cNvPr>
                <p:cNvPicPr preferRelativeResize="0">
                  <a:picLocks noChangeArrowheads="1" noChangeShapeType="1"/>
                </p:cNvPicPr>
                <p:nvPr/>
              </p:nvPicPr>
              <p:blipFill>
                <a:blip r:embed="rId4"/>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4205533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4825F1AF-8DBC-4E3D-9F3D-688338DA83FC}"/>
    </a:ext>
  </a:extLst>
</a:theme>
</file>

<file path=docProps/app.xml><?xml version="1.0" encoding="utf-8"?>
<Properties xmlns="http://schemas.openxmlformats.org/officeDocument/2006/extended-properties" xmlns:vt="http://schemas.openxmlformats.org/officeDocument/2006/docPropsVTypes">
  <TotalTime>0</TotalTime>
  <Words>581</Words>
  <Application>Microsoft Office PowerPoint</Application>
  <PresentationFormat>Breedbeeld</PresentationFormat>
  <Paragraphs>131</Paragraphs>
  <Slides>16</Slides>
  <Notes>0</Notes>
  <HiddenSlides>0</HiddenSlides>
  <MMClips>1</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16</vt:i4>
      </vt:variant>
    </vt:vector>
  </HeadingPairs>
  <TitlesOfParts>
    <vt:vector size="22" baseType="lpstr">
      <vt:lpstr>Arial</vt:lpstr>
      <vt:lpstr>Tw Cen MT</vt:lpstr>
      <vt:lpstr>Tw Cen MT Condensed</vt:lpstr>
      <vt:lpstr>Wingdings</vt:lpstr>
      <vt:lpstr>Wingdings 3</vt:lpstr>
      <vt:lpstr>Integraal</vt:lpstr>
      <vt:lpstr>PowerPoint-presentatie</vt:lpstr>
      <vt:lpstr>Deskundigheid en Organisatie</vt:lpstr>
      <vt:lpstr>Programma</vt:lpstr>
      <vt:lpstr>Opwarmertje</vt:lpstr>
      <vt:lpstr>Recht</vt:lpstr>
      <vt:lpstr>Waarom Recht?</vt:lpstr>
      <vt:lpstr>Bescherming van iedereen?</vt:lpstr>
      <vt:lpstr>Hierarchie van wetgeving</vt:lpstr>
      <vt:lpstr>'Hogere rente studieschuld is in strijd met wet' </vt:lpstr>
      <vt:lpstr>Mensenrechten</vt:lpstr>
      <vt:lpstr>Grondwet</vt:lpstr>
      <vt:lpstr> </vt:lpstr>
      <vt:lpstr>LEsopdracht</vt:lpstr>
      <vt:lpstr>Einde deel 1 </vt:lpstr>
      <vt:lpstr>EINDE lesgedeelte 1</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Regie voeren Thema 8</dc:title>
  <dc:creator>Erik Joustra</dc:creator>
  <cp:lastModifiedBy>Erik Joustra</cp:lastModifiedBy>
  <cp:revision>87</cp:revision>
  <dcterms:created xsi:type="dcterms:W3CDTF">2019-03-04T19:24:31Z</dcterms:created>
  <dcterms:modified xsi:type="dcterms:W3CDTF">2019-05-21T07:56:30Z</dcterms:modified>
</cp:coreProperties>
</file>